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7" r:id="rId1"/>
  </p:sldMasterIdLst>
  <p:notesMasterIdLst>
    <p:notesMasterId r:id="rId45"/>
  </p:notesMasterIdLst>
  <p:handoutMasterIdLst>
    <p:handoutMasterId r:id="rId46"/>
  </p:handoutMasterIdLst>
  <p:sldIdLst>
    <p:sldId id="461" r:id="rId2"/>
    <p:sldId id="462" r:id="rId3"/>
    <p:sldId id="488" r:id="rId4"/>
    <p:sldId id="515" r:id="rId5"/>
    <p:sldId id="516" r:id="rId6"/>
    <p:sldId id="494" r:id="rId7"/>
    <p:sldId id="495" r:id="rId8"/>
    <p:sldId id="517" r:id="rId9"/>
    <p:sldId id="518" r:id="rId10"/>
    <p:sldId id="542" r:id="rId11"/>
    <p:sldId id="538" r:id="rId12"/>
    <p:sldId id="520" r:id="rId13"/>
    <p:sldId id="496" r:id="rId14"/>
    <p:sldId id="497" r:id="rId15"/>
    <p:sldId id="539" r:id="rId16"/>
    <p:sldId id="541" r:id="rId17"/>
    <p:sldId id="540" r:id="rId18"/>
    <p:sldId id="543" r:id="rId19"/>
    <p:sldId id="523" r:id="rId20"/>
    <p:sldId id="525" r:id="rId21"/>
    <p:sldId id="526" r:id="rId22"/>
    <p:sldId id="544" r:id="rId23"/>
    <p:sldId id="527" r:id="rId24"/>
    <p:sldId id="547" r:id="rId25"/>
    <p:sldId id="501" r:id="rId26"/>
    <p:sldId id="528" r:id="rId27"/>
    <p:sldId id="529" r:id="rId28"/>
    <p:sldId id="530" r:id="rId29"/>
    <p:sldId id="531" r:id="rId30"/>
    <p:sldId id="532" r:id="rId31"/>
    <p:sldId id="545" r:id="rId32"/>
    <p:sldId id="533" r:id="rId33"/>
    <p:sldId id="502" r:id="rId34"/>
    <p:sldId id="534" r:id="rId35"/>
    <p:sldId id="489" r:id="rId36"/>
    <p:sldId id="492" r:id="rId37"/>
    <p:sldId id="490" r:id="rId38"/>
    <p:sldId id="491" r:id="rId39"/>
    <p:sldId id="535" r:id="rId40"/>
    <p:sldId id="536" r:id="rId41"/>
    <p:sldId id="546" r:id="rId42"/>
    <p:sldId id="537" r:id="rId43"/>
    <p:sldId id="459"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Vorenkamp"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A766"/>
    <a:srgbClr val="F47A21"/>
    <a:srgbClr val="00A0DD"/>
    <a:srgbClr val="1B3764"/>
    <a:srgbClr val="01A1DD"/>
    <a:srgbClr val="C4C4C4"/>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34" autoAdjust="0"/>
    <p:restoredTop sz="96357" autoAdjust="0"/>
  </p:normalViewPr>
  <p:slideViewPr>
    <p:cSldViewPr snapToGrid="0">
      <p:cViewPr varScale="1">
        <p:scale>
          <a:sx n="114" d="100"/>
          <a:sy n="114" d="100"/>
        </p:scale>
        <p:origin x="156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327"/>
    </p:cViewPr>
  </p:sorterViewPr>
  <p:notesViewPr>
    <p:cSldViewPr snapToGrid="0">
      <p:cViewPr varScale="1">
        <p:scale>
          <a:sx n="81" d="100"/>
          <a:sy n="81" d="100"/>
        </p:scale>
        <p:origin x="205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7/26/2020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7/26/2020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
        <p:nvSpPr>
          <p:cNvPr id="11" name="Content Placeholder 2"/>
          <p:cNvSpPr>
            <a:spLocks noGrp="1"/>
          </p:cNvSpPr>
          <p:nvPr>
            <p:ph idx="1"/>
          </p:nvPr>
        </p:nvSpPr>
        <p:spPr>
          <a:xfrm>
            <a:off x="341925" y="1302040"/>
            <a:ext cx="8460150" cy="4131352"/>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Course/Lesson outline</a:t>
            </a:r>
          </a:p>
        </p:txBody>
      </p:sp>
      <p:pic>
        <p:nvPicPr>
          <p:cNvPr id="9" name="Picture 8">
            <a:extLst>
              <a:ext uri="{FF2B5EF4-FFF2-40B4-BE49-F238E27FC236}">
                <a16:creationId xmlns:a16="http://schemas.microsoft.com/office/drawing/2014/main" id="{299EB29A-6C3A-8541-803C-21FA1290183E}"/>
              </a:ext>
            </a:extLst>
          </p:cNvPr>
          <p:cNvPicPr>
            <a:picLocks noChangeAspect="1"/>
          </p:cNvPicPr>
          <p:nvPr userDrawn="1"/>
        </p:nvPicPr>
        <p:blipFill>
          <a:blip r:embed="rId2"/>
          <a:srcRect/>
          <a:stretch/>
        </p:blipFill>
        <p:spPr>
          <a:xfrm>
            <a:off x="-19771" y="5570800"/>
            <a:ext cx="9163771" cy="913838"/>
          </a:xfrm>
          <a:prstGeom prst="rect">
            <a:avLst/>
          </a:prstGeom>
        </p:spPr>
      </p:pic>
    </p:spTree>
    <p:extLst>
      <p:ext uri="{BB962C8B-B14F-4D97-AF65-F5344CB8AC3E}">
        <p14:creationId xmlns:p14="http://schemas.microsoft.com/office/powerpoint/2010/main" val="1212770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lossary Terms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10" name="Title 1">
            <a:extLst>
              <a:ext uri="{FF2B5EF4-FFF2-40B4-BE49-F238E27FC236}">
                <a16:creationId xmlns:a16="http://schemas.microsoft.com/office/drawing/2014/main" id="{DA0FABA5-3959-4ECC-BCAF-965B5087E8AD}"/>
              </a:ext>
            </a:extLst>
          </p:cNvPr>
          <p:cNvSpPr>
            <a:spLocks noGrp="1"/>
          </p:cNvSpPr>
          <p:nvPr>
            <p:ph type="title" hasCustomPrompt="1"/>
          </p:nvPr>
        </p:nvSpPr>
        <p:spPr>
          <a:xfrm>
            <a:off x="341925" y="100269"/>
            <a:ext cx="7883768" cy="844611"/>
          </a:xfrm>
        </p:spPr>
        <p:txBody>
          <a:bodyPr/>
          <a:lstStyle>
            <a:lvl1pPr>
              <a:defRPr/>
            </a:lvl1pPr>
          </a:lstStyle>
          <a:p>
            <a:r>
              <a:rPr lang="en-US" dirty="0"/>
              <a:t>Click to add title</a:t>
            </a:r>
          </a:p>
        </p:txBody>
      </p:sp>
      <p:pic>
        <p:nvPicPr>
          <p:cNvPr id="14" name="Picture 100" descr="book">
            <a:extLst>
              <a:ext uri="{FF2B5EF4-FFF2-40B4-BE49-F238E27FC236}">
                <a16:creationId xmlns:a16="http://schemas.microsoft.com/office/drawing/2014/main" id="{C25255A9-7AEB-4215-B5D7-DAB4FE55BF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22374" y="2057400"/>
            <a:ext cx="1299252" cy="11572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12">
            <a:extLst>
              <a:ext uri="{FF2B5EF4-FFF2-40B4-BE49-F238E27FC236}">
                <a16:creationId xmlns:a16="http://schemas.microsoft.com/office/drawing/2014/main" id="{A169CA63-D23E-4494-8445-3335F13F19B9}"/>
              </a:ext>
            </a:extLst>
          </p:cNvPr>
          <p:cNvSpPr>
            <a:spLocks noGrp="1"/>
          </p:cNvSpPr>
          <p:nvPr>
            <p:ph type="body" sz="quarter" idx="13" hasCustomPrompt="1"/>
          </p:nvPr>
        </p:nvSpPr>
        <p:spPr>
          <a:xfrm>
            <a:off x="685800" y="3429000"/>
            <a:ext cx="7772400" cy="762000"/>
          </a:xfrm>
        </p:spPr>
        <p:txBody>
          <a:bodyPr/>
          <a:lstStyle>
            <a:lvl1pPr marL="0" indent="0" algn="l" defTabSz="457200" rtl="0" eaLnBrk="1" latinLnBrk="0" hangingPunct="1">
              <a:spcBef>
                <a:spcPts val="800"/>
              </a:spcBef>
              <a:buClr>
                <a:schemeClr val="accent1"/>
              </a:buClr>
              <a:buFont typeface="Arial"/>
              <a:buNone/>
              <a:defRPr lang="en-US" sz="180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Tree>
    <p:extLst>
      <p:ext uri="{BB962C8B-B14F-4D97-AF65-F5344CB8AC3E}">
        <p14:creationId xmlns:p14="http://schemas.microsoft.com/office/powerpoint/2010/main" val="3586892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a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pic>
        <p:nvPicPr>
          <p:cNvPr id="10" name="Picture 9">
            <a:extLst>
              <a:ext uri="{FF2B5EF4-FFF2-40B4-BE49-F238E27FC236}">
                <a16:creationId xmlns:a16="http://schemas.microsoft.com/office/drawing/2014/main" id="{F12B6BB9-2A3D-DF4A-9060-5A45A706EC89}"/>
              </a:ext>
            </a:extLst>
          </p:cNvPr>
          <p:cNvPicPr>
            <a:picLocks noChangeAspect="1"/>
          </p:cNvPicPr>
          <p:nvPr userDrawn="1"/>
        </p:nvPicPr>
        <p:blipFill>
          <a:blip r:embed="rId2"/>
          <a:stretch>
            <a:fillRect/>
          </a:stretch>
        </p:blipFill>
        <p:spPr>
          <a:xfrm>
            <a:off x="7388352" y="5340096"/>
            <a:ext cx="1411636" cy="877824"/>
          </a:xfrm>
          <a:prstGeom prst="rect">
            <a:avLst/>
          </a:prstGeom>
        </p:spPr>
      </p:pic>
    </p:spTree>
    <p:extLst>
      <p:ext uri="{BB962C8B-B14F-4D97-AF65-F5344CB8AC3E}">
        <p14:creationId xmlns:p14="http://schemas.microsoft.com/office/powerpoint/2010/main" val="3464674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pic>
        <p:nvPicPr>
          <p:cNvPr id="9" name="Picture 8">
            <a:extLst>
              <a:ext uri="{FF2B5EF4-FFF2-40B4-BE49-F238E27FC236}">
                <a16:creationId xmlns:a16="http://schemas.microsoft.com/office/drawing/2014/main" id="{C1F28B54-DCF8-48E1-A25A-E747ACAB1ADA}"/>
              </a:ext>
            </a:extLst>
          </p:cNvPr>
          <p:cNvPicPr>
            <a:picLocks noChangeAspect="1"/>
          </p:cNvPicPr>
          <p:nvPr/>
        </p:nvPicPr>
        <p:blipFill>
          <a:blip r:embed="rId2"/>
          <a:stretch>
            <a:fillRect/>
          </a:stretch>
        </p:blipFill>
        <p:spPr>
          <a:xfrm>
            <a:off x="3028024" y="2574545"/>
            <a:ext cx="3087952" cy="1920240"/>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4512820"/>
            <a:ext cx="8001000" cy="611187"/>
          </a:xfrm>
        </p:spPr>
        <p:txBody>
          <a:bodyPr/>
          <a:lstStyle>
            <a:lvl1pPr marL="0" indent="0" algn="ctr">
              <a:buNone/>
              <a:defRPr sz="2800">
                <a:solidFill>
                  <a:schemeClr val="tx1"/>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0" name="Picture 9">
            <a:extLst>
              <a:ext uri="{FF2B5EF4-FFF2-40B4-BE49-F238E27FC236}">
                <a16:creationId xmlns:a16="http://schemas.microsoft.com/office/drawing/2014/main" id="{7FF42795-A8F6-F84B-8E22-F8D65AD9D206}"/>
              </a:ext>
            </a:extLst>
          </p:cNvPr>
          <p:cNvPicPr>
            <a:picLocks noChangeAspect="1"/>
          </p:cNvPicPr>
          <p:nvPr userDrawn="1"/>
        </p:nvPicPr>
        <p:blipFill>
          <a:blip r:embed="rId2"/>
          <a:stretch>
            <a:fillRect/>
          </a:stretch>
        </p:blipFill>
        <p:spPr>
          <a:xfrm>
            <a:off x="3028024" y="2574545"/>
            <a:ext cx="3087952" cy="1920240"/>
          </a:xfrm>
          <a:prstGeom prst="rect">
            <a:avLst/>
          </a:prstGeom>
        </p:spPr>
      </p:pic>
      <p:sp>
        <p:nvSpPr>
          <p:cNvPr id="12" name="TextBox 11">
            <a:extLst>
              <a:ext uri="{FF2B5EF4-FFF2-40B4-BE49-F238E27FC236}">
                <a16:creationId xmlns:a16="http://schemas.microsoft.com/office/drawing/2014/main" id="{6BB28057-63C9-9D40-BE6D-F4769F21FF68}"/>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3" name="Picture 12">
            <a:extLst>
              <a:ext uri="{FF2B5EF4-FFF2-40B4-BE49-F238E27FC236}">
                <a16:creationId xmlns:a16="http://schemas.microsoft.com/office/drawing/2014/main" id="{9DB00FDF-1A37-814F-9593-6D1FC2D7B701}"/>
              </a:ext>
            </a:extLst>
          </p:cNvPr>
          <p:cNvPicPr>
            <a:picLocks noChangeAspect="1"/>
          </p:cNvPicPr>
          <p:nvPr userDrawn="1"/>
        </p:nvPicPr>
        <p:blipFill>
          <a:blip r:embed="rId3"/>
          <a:stretch>
            <a:fillRect/>
          </a:stretch>
        </p:blipFill>
        <p:spPr>
          <a:xfrm>
            <a:off x="0" y="6008696"/>
            <a:ext cx="9144000" cy="469248"/>
          </a:xfrm>
          <a:prstGeom prst="rect">
            <a:avLst/>
          </a:prstGeom>
        </p:spPr>
      </p:pic>
    </p:spTree>
    <p:extLst>
      <p:ext uri="{BB962C8B-B14F-4D97-AF65-F5344CB8AC3E}">
        <p14:creationId xmlns:p14="http://schemas.microsoft.com/office/powerpoint/2010/main" val="3149041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11" name="Picture 10">
            <a:extLst>
              <a:ext uri="{FF2B5EF4-FFF2-40B4-BE49-F238E27FC236}">
                <a16:creationId xmlns:a16="http://schemas.microsoft.com/office/drawing/2014/main" id="{A628B6A3-652F-4FE1-B5B0-822F98382813}"/>
              </a:ext>
            </a:extLst>
          </p:cNvPr>
          <p:cNvPicPr>
            <a:picLocks noChangeAspect="1"/>
          </p:cNvPicPr>
          <p:nvPr userDrawn="1"/>
        </p:nvPicPr>
        <p:blipFill>
          <a:blip r:embed="rId2"/>
          <a:stretch>
            <a:fillRect/>
          </a:stretch>
        </p:blipFill>
        <p:spPr>
          <a:xfrm>
            <a:off x="7385231" y="5341937"/>
            <a:ext cx="1416844" cy="881063"/>
          </a:xfrm>
          <a:prstGeom prst="rect">
            <a:avLst/>
          </a:prstGeom>
        </p:spPr>
      </p:pic>
    </p:spTree>
    <p:extLst>
      <p:ext uri="{BB962C8B-B14F-4D97-AF65-F5344CB8AC3E}">
        <p14:creationId xmlns:p14="http://schemas.microsoft.com/office/powerpoint/2010/main" val="68513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i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4512820"/>
            <a:ext cx="8001000" cy="611187"/>
          </a:xfrm>
        </p:spPr>
        <p:txBody>
          <a:bodyPr/>
          <a:lstStyle>
            <a:lvl1pPr marL="0" indent="0" algn="ctr">
              <a:buNone/>
              <a:defRPr sz="2800">
                <a:solidFill>
                  <a:schemeClr val="tx1"/>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7" name="Picture 6">
            <a:extLst>
              <a:ext uri="{FF2B5EF4-FFF2-40B4-BE49-F238E27FC236}">
                <a16:creationId xmlns:a16="http://schemas.microsoft.com/office/drawing/2014/main" id="{F2DE749B-ABEB-48F3-9D2B-5E513D86529A}"/>
              </a:ext>
            </a:extLst>
          </p:cNvPr>
          <p:cNvPicPr>
            <a:picLocks noChangeAspect="1"/>
          </p:cNvPicPr>
          <p:nvPr/>
        </p:nvPicPr>
        <p:blipFill>
          <a:blip r:embed="rId2"/>
          <a:stretch>
            <a:fillRect/>
          </a:stretch>
        </p:blipFill>
        <p:spPr>
          <a:xfrm>
            <a:off x="2805920" y="2574545"/>
            <a:ext cx="3532160" cy="1920240"/>
          </a:xfrm>
          <a:prstGeom prst="rect">
            <a:avLst/>
          </a:prstGeom>
        </p:spPr>
      </p:pic>
      <p:sp>
        <p:nvSpPr>
          <p:cNvPr id="10" name="TextBox 9">
            <a:extLst>
              <a:ext uri="{FF2B5EF4-FFF2-40B4-BE49-F238E27FC236}">
                <a16:creationId xmlns:a16="http://schemas.microsoft.com/office/drawing/2014/main" id="{F53F9B4B-4A9B-A240-A5BF-BAF1522CD42D}"/>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Activity</a:t>
            </a:r>
          </a:p>
        </p:txBody>
      </p:sp>
      <p:pic>
        <p:nvPicPr>
          <p:cNvPr id="12" name="Picture 11">
            <a:extLst>
              <a:ext uri="{FF2B5EF4-FFF2-40B4-BE49-F238E27FC236}">
                <a16:creationId xmlns:a16="http://schemas.microsoft.com/office/drawing/2014/main" id="{B0A24C80-8B44-0248-B261-01FD44A26B38}"/>
              </a:ext>
            </a:extLst>
          </p:cNvPr>
          <p:cNvPicPr>
            <a:picLocks noChangeAspect="1"/>
          </p:cNvPicPr>
          <p:nvPr userDrawn="1"/>
        </p:nvPicPr>
        <p:blipFill>
          <a:blip r:embed="rId2"/>
          <a:stretch>
            <a:fillRect/>
          </a:stretch>
        </p:blipFill>
        <p:spPr>
          <a:xfrm>
            <a:off x="2805920" y="2574545"/>
            <a:ext cx="3532160" cy="1920240"/>
          </a:xfrm>
          <a:prstGeom prst="rect">
            <a:avLst/>
          </a:prstGeom>
        </p:spPr>
      </p:pic>
      <p:pic>
        <p:nvPicPr>
          <p:cNvPr id="13" name="Picture 12">
            <a:extLst>
              <a:ext uri="{FF2B5EF4-FFF2-40B4-BE49-F238E27FC236}">
                <a16:creationId xmlns:a16="http://schemas.microsoft.com/office/drawing/2014/main" id="{2F523205-89DC-564B-B75C-6127AF0763C4}"/>
              </a:ext>
            </a:extLst>
          </p:cNvPr>
          <p:cNvPicPr>
            <a:picLocks noChangeAspect="1"/>
          </p:cNvPicPr>
          <p:nvPr userDrawn="1"/>
        </p:nvPicPr>
        <p:blipFill>
          <a:blip r:embed="rId3"/>
          <a:stretch>
            <a:fillRect/>
          </a:stretch>
        </p:blipFill>
        <p:spPr>
          <a:xfrm>
            <a:off x="0" y="6008696"/>
            <a:ext cx="9144000" cy="469248"/>
          </a:xfrm>
          <a:prstGeom prst="rect">
            <a:avLst/>
          </a:prstGeom>
        </p:spPr>
      </p:pic>
    </p:spTree>
    <p:extLst>
      <p:ext uri="{BB962C8B-B14F-4D97-AF65-F5344CB8AC3E}">
        <p14:creationId xmlns:p14="http://schemas.microsoft.com/office/powerpoint/2010/main" val="306450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flective Question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1302039"/>
            <a:ext cx="8460150" cy="4525963"/>
          </a:xfrm>
        </p:spPr>
        <p:txBody>
          <a:bodyPr/>
          <a:lstStyle>
            <a:lvl1pPr>
              <a:spcAft>
                <a:spcPts val="2400"/>
              </a:spcAft>
              <a:buFont typeface="+mj-lt"/>
              <a:buAutoNum type="arabicPeriod"/>
              <a:defRPr sz="2000"/>
            </a:lvl1pPr>
            <a:lvl2pPr marL="800100" indent="-342900">
              <a:buFont typeface="+mj-lt"/>
              <a:buAutoNum type="arabicPeriod"/>
              <a:defRPr/>
            </a:lvl2pPr>
            <a:lvl3pPr marL="1257300" indent="-342900">
              <a:buFont typeface="+mj-lt"/>
              <a:buAutoNum type="arabicPeriod"/>
              <a:defRPr/>
            </a:lvl3pPr>
            <a:lvl4pPr marL="1828800" indent="-457200">
              <a:buFont typeface="+mj-lt"/>
              <a:buAutoNum type="arabicPeriod"/>
              <a:defRPr/>
            </a:lvl4pPr>
            <a:lvl5pPr marL="2286000" indent="-4572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9" name="TextBox 8">
            <a:extLst>
              <a:ext uri="{FF2B5EF4-FFF2-40B4-BE49-F238E27FC236}">
                <a16:creationId xmlns:a16="http://schemas.microsoft.com/office/drawing/2014/main" id="{4381B051-CC06-447C-AEEE-4E1DE7CB3684}"/>
              </a:ext>
            </a:extLst>
          </p:cNvPr>
          <p:cNvSpPr txBox="1"/>
          <p:nvPr userDrawn="1"/>
        </p:nvSpPr>
        <p:spPr>
          <a:xfrm>
            <a:off x="341925" y="291741"/>
            <a:ext cx="7883768"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Reflective Questions</a:t>
            </a:r>
          </a:p>
        </p:txBody>
      </p:sp>
      <p:pic>
        <p:nvPicPr>
          <p:cNvPr id="7" name="Picture 6">
            <a:extLst>
              <a:ext uri="{FF2B5EF4-FFF2-40B4-BE49-F238E27FC236}">
                <a16:creationId xmlns:a16="http://schemas.microsoft.com/office/drawing/2014/main" id="{5361B1AC-8EF9-494A-854A-0DEAAC0343F9}"/>
              </a:ext>
            </a:extLst>
          </p:cNvPr>
          <p:cNvPicPr>
            <a:picLocks noChangeAspect="1"/>
          </p:cNvPicPr>
          <p:nvPr userDrawn="1"/>
        </p:nvPicPr>
        <p:blipFill>
          <a:blip r:embed="rId2"/>
          <a:stretch>
            <a:fillRect/>
          </a:stretch>
        </p:blipFill>
        <p:spPr>
          <a:xfrm>
            <a:off x="4775200" y="4622800"/>
            <a:ext cx="4368800" cy="2235200"/>
          </a:xfrm>
          <a:prstGeom prst="rect">
            <a:avLst/>
          </a:prstGeom>
        </p:spPr>
      </p:pic>
    </p:spTree>
    <p:extLst>
      <p:ext uri="{BB962C8B-B14F-4D97-AF65-F5344CB8AC3E}">
        <p14:creationId xmlns:p14="http://schemas.microsoft.com/office/powerpoint/2010/main" val="1364322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197601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_NoHeader">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160BDD-7155-D744-B749-9730458604AD}" type="slidenum">
              <a:rPr lang="en-US" smtClean="0"/>
              <a:t>‹#›</a:t>
            </a:fld>
            <a:endParaRPr lang="en-US" dirty="0"/>
          </a:p>
        </p:txBody>
      </p:sp>
      <p:sp>
        <p:nvSpPr>
          <p:cNvPr id="2" name="Rectangle 1">
            <a:extLst>
              <a:ext uri="{FF2B5EF4-FFF2-40B4-BE49-F238E27FC236}">
                <a16:creationId xmlns:a16="http://schemas.microsoft.com/office/drawing/2014/main" id="{C8193AA2-F1FD-415B-809F-52E7D4576B38}"/>
              </a:ext>
            </a:extLst>
          </p:cNvPr>
          <p:cNvSpPr/>
          <p:nvPr userDrawn="1"/>
        </p:nvSpPr>
        <p:spPr>
          <a:xfrm>
            <a:off x="0" y="0"/>
            <a:ext cx="9144000" cy="979749"/>
          </a:xfrm>
          <a:prstGeom prst="rect">
            <a:avLst/>
          </a:prstGeom>
          <a:solidFill>
            <a:schemeClr val="bg2"/>
          </a:solidFill>
          <a:ln w="28575" cap="flat" cmpd="sng" algn="ctr">
            <a:solidFill>
              <a:schemeClr val="bg1"/>
            </a:solidFill>
            <a:prstDash val="solid"/>
          </a:ln>
          <a:effectLst/>
        </p:spPr>
        <p:txBody>
          <a:bodyPr rtlCol="0" anchor="ctr"/>
          <a:lstStyle/>
          <a:p>
            <a:pPr algn="ctr" defTabSz="914400"/>
            <a:endParaRPr lang="en-US" sz="1100" b="1" kern="0" dirty="0">
              <a:solidFill>
                <a:srgbClr val="FF0000"/>
              </a:solidFill>
              <a:latin typeface="Arial"/>
            </a:endParaRPr>
          </a:p>
        </p:txBody>
      </p:sp>
    </p:spTree>
    <p:extLst>
      <p:ext uri="{BB962C8B-B14F-4D97-AF65-F5344CB8AC3E}">
        <p14:creationId xmlns:p14="http://schemas.microsoft.com/office/powerpoint/2010/main" val="1318953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Tree>
    <p:extLst>
      <p:ext uri="{BB962C8B-B14F-4D97-AF65-F5344CB8AC3E}">
        <p14:creationId xmlns:p14="http://schemas.microsoft.com/office/powerpoint/2010/main" val="6244727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Content Placeholder 2"/>
          <p:cNvSpPr>
            <a:spLocks noGrp="1"/>
          </p:cNvSpPr>
          <p:nvPr>
            <p:ph sz="half" idx="1"/>
          </p:nvPr>
        </p:nvSpPr>
        <p:spPr>
          <a:xfrm>
            <a:off x="457200" y="1600200"/>
            <a:ext cx="4038600" cy="4525963"/>
          </a:xfrm>
        </p:spPr>
        <p:txBody>
          <a:bodyPr/>
          <a:lstStyle>
            <a:lvl1pPr>
              <a:defRPr sz="18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600200"/>
            <a:ext cx="4038600" cy="4525963"/>
          </a:xfrm>
        </p:spPr>
        <p:txBody>
          <a:bodyPr>
            <a:noAutofit/>
          </a:bodyPr>
          <a:lstStyle>
            <a:lvl1pPr>
              <a:defRPr sz="1800"/>
            </a:lvl1pPr>
            <a:lvl2pPr>
              <a:defRPr sz="1600"/>
            </a:lvl2pPr>
            <a:lvl3pP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4257074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
        <p:nvSpPr>
          <p:cNvPr id="10" name="Picture Placeholder 9">
            <a:extLst>
              <a:ext uri="{FF2B5EF4-FFF2-40B4-BE49-F238E27FC236}">
                <a16:creationId xmlns:a16="http://schemas.microsoft.com/office/drawing/2014/main" id="{9579387D-9BE2-4A19-9DB3-EA5D808DAF7B}"/>
              </a:ext>
            </a:extLst>
          </p:cNvPr>
          <p:cNvSpPr>
            <a:spLocks noGrp="1"/>
          </p:cNvSpPr>
          <p:nvPr>
            <p:ph type="pic" sz="quarter" idx="13"/>
          </p:nvPr>
        </p:nvSpPr>
        <p:spPr>
          <a:xfrm>
            <a:off x="722313" y="2906713"/>
            <a:ext cx="7772400" cy="1500187"/>
          </a:xfrm>
        </p:spPr>
        <p:txBody>
          <a:bodyPr/>
          <a:lstStyle/>
          <a:p>
            <a:r>
              <a:rPr lang="en-US" dirty="0"/>
              <a:t>Click icon to add picture</a:t>
            </a:r>
          </a:p>
        </p:txBody>
      </p:sp>
      <p:sp>
        <p:nvSpPr>
          <p:cNvPr id="12" name="Text Placeholder 11">
            <a:extLst>
              <a:ext uri="{FF2B5EF4-FFF2-40B4-BE49-F238E27FC236}">
                <a16:creationId xmlns:a16="http://schemas.microsoft.com/office/drawing/2014/main" id="{96D59A8F-E744-4482-BF05-F930781695A1}"/>
              </a:ext>
            </a:extLst>
          </p:cNvPr>
          <p:cNvSpPr>
            <a:spLocks noGrp="1"/>
          </p:cNvSpPr>
          <p:nvPr>
            <p:ph type="body" sz="quarter" idx="14" hasCustomPrompt="1"/>
          </p:nvPr>
        </p:nvSpPr>
        <p:spPr>
          <a:xfrm>
            <a:off x="722313" y="4406900"/>
            <a:ext cx="7772400" cy="1362075"/>
          </a:xfrm>
        </p:spPr>
        <p:txBody>
          <a:bodyPr/>
          <a:lstStyle>
            <a:lvl1pPr marL="0" indent="0">
              <a:buNone/>
              <a:defRPr sz="4000" b="1" cap="all" baseline="0">
                <a:solidFill>
                  <a:srgbClr val="1B3764"/>
                </a:solidFill>
                <a:latin typeface="Calibri" panose="020F0502020204030204" pitchFamily="34" charset="0"/>
              </a:defRPr>
            </a:lvl1pPr>
          </a:lstStyle>
          <a:p>
            <a:pPr lvl="0"/>
            <a:r>
              <a:rPr lang="en-US" dirty="0"/>
              <a:t>click to add topic title</a:t>
            </a:r>
          </a:p>
        </p:txBody>
      </p:sp>
    </p:spTree>
    <p:extLst>
      <p:ext uri="{BB962C8B-B14F-4D97-AF65-F5344CB8AC3E}">
        <p14:creationId xmlns:p14="http://schemas.microsoft.com/office/powerpoint/2010/main" val="18380867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lgn="l">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noAutofit/>
          </a:bodyPr>
          <a:lstStyle>
            <a:lvl1pPr>
              <a:defRPr sz="1800"/>
            </a:lvl1pPr>
            <a:lvl2pPr>
              <a:defRPr sz="1600"/>
            </a:lvl2pPr>
            <a:lvl3pPr>
              <a:defRPr sz="14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noAutofit/>
          </a:bodyPr>
          <a:lstStyle>
            <a:lvl1pPr>
              <a:defRPr sz="1800"/>
            </a:lvl1pPr>
            <a:lvl2pPr>
              <a:defRPr sz="1600"/>
            </a:lvl2pPr>
            <a:lvl3pPr>
              <a:defRPr sz="14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9" name="Slide Number Placeholder 8"/>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6957343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107462"/>
            <a:ext cx="7797800" cy="820616"/>
          </a:xfrm>
        </p:spPr>
        <p:txBody>
          <a:bodyPr anchor="ctr" anchorCtr="0">
            <a:noAutofit/>
          </a:bodyPr>
          <a:lstStyle>
            <a:lvl1pPr algn="l">
              <a:defRPr sz="2400" b="0"/>
            </a:lvl1pPr>
          </a:lstStyle>
          <a:p>
            <a:r>
              <a:rPr lang="en-US" dirty="0"/>
              <a:t>Click to add title</a:t>
            </a:r>
          </a:p>
        </p:txBody>
      </p:sp>
      <p:sp>
        <p:nvSpPr>
          <p:cNvPr id="3" name="Content Placeholder 2"/>
          <p:cNvSpPr>
            <a:spLocks noGrp="1"/>
          </p:cNvSpPr>
          <p:nvPr>
            <p:ph idx="1"/>
          </p:nvPr>
        </p:nvSpPr>
        <p:spPr>
          <a:xfrm>
            <a:off x="3575050" y="1435100"/>
            <a:ext cx="5111750" cy="4691063"/>
          </a:xfrm>
        </p:spPr>
        <p:txBody>
          <a:bodyPr>
            <a:noAutofit/>
          </a:bodyPr>
          <a:lstStyle>
            <a:lvl1pPr>
              <a:defRPr sz="1800"/>
            </a:lvl1pPr>
            <a:lvl2pPr>
              <a:defRPr sz="1600"/>
            </a:lvl2pPr>
            <a:lvl3pPr>
              <a:defRPr sz="1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226562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956904"/>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1113691"/>
            <a:ext cx="5486400" cy="3770187"/>
          </a:xfrm>
        </p:spPr>
        <p:txBody>
          <a:bodyPr>
            <a:no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523642"/>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20500540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39418597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1211385"/>
            <a:ext cx="2057400" cy="4914778"/>
          </a:xfrm>
        </p:spPr>
        <p:txBody>
          <a:bodyPr vert="eaVert"/>
          <a:lstStyle>
            <a:lvl1pPr>
              <a:defRPr>
                <a:solidFill>
                  <a:srgbClr val="000000"/>
                </a:solidFill>
              </a:defRPr>
            </a:lvl1pPr>
          </a:lstStyle>
          <a:p>
            <a:r>
              <a:rPr lang="en-US" dirty="0"/>
              <a:t>Click to add title</a:t>
            </a:r>
          </a:p>
        </p:txBody>
      </p:sp>
      <p:sp>
        <p:nvSpPr>
          <p:cNvPr id="3" name="Vertical Text Placeholder 2"/>
          <p:cNvSpPr>
            <a:spLocks noGrp="1"/>
          </p:cNvSpPr>
          <p:nvPr>
            <p:ph type="body" orient="vert" idx="1"/>
          </p:nvPr>
        </p:nvSpPr>
        <p:spPr>
          <a:xfrm>
            <a:off x="457200" y="1211385"/>
            <a:ext cx="6019800" cy="4914778"/>
          </a:xfrm>
        </p:spPr>
        <p:txBody>
          <a:bodyPr vert="eaVert"/>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082504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302040"/>
            <a:ext cx="846015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Tree>
    <p:extLst>
      <p:ext uri="{BB962C8B-B14F-4D97-AF65-F5344CB8AC3E}">
        <p14:creationId xmlns:p14="http://schemas.microsoft.com/office/powerpoint/2010/main" val="2159048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Slide Number Placeholder 4"/>
          <p:cNvSpPr>
            <a:spLocks noGrp="1"/>
          </p:cNvSpPr>
          <p:nvPr>
            <p:ph type="sldNum" sz="quarter" idx="12"/>
          </p:nvPr>
        </p:nvSpPr>
        <p:spPr/>
        <p:txBody>
          <a:bodyPr/>
          <a:lstStyle/>
          <a:p>
            <a:fld id="{A8160BDD-7155-D744-B749-9730458604AD}" type="slidenum">
              <a:rPr lang="en-US" smtClean="0"/>
              <a:t>‹#›</a:t>
            </a:fld>
            <a:endParaRPr lang="en-US" dirty="0"/>
          </a:p>
        </p:txBody>
      </p:sp>
    </p:spTree>
    <p:extLst>
      <p:ext uri="{BB962C8B-B14F-4D97-AF65-F5344CB8AC3E}">
        <p14:creationId xmlns:p14="http://schemas.microsoft.com/office/powerpoint/2010/main" val="145368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9"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0" name="Content Placeholder 2"/>
          <p:cNvSpPr>
            <a:spLocks noGrp="1"/>
          </p:cNvSpPr>
          <p:nvPr>
            <p:ph idx="1"/>
          </p:nvPr>
        </p:nvSpPr>
        <p:spPr>
          <a:xfrm>
            <a:off x="341925" y="1302040"/>
            <a:ext cx="846015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8" name="Picture 7">
            <a:extLst>
              <a:ext uri="{FF2B5EF4-FFF2-40B4-BE49-F238E27FC236}">
                <a16:creationId xmlns:a16="http://schemas.microsoft.com/office/drawing/2014/main" id="{170D9580-72B3-0741-AD19-EAC244F662F4}"/>
              </a:ext>
            </a:extLst>
          </p:cNvPr>
          <p:cNvPicPr>
            <a:picLocks noChangeAspect="1"/>
          </p:cNvPicPr>
          <p:nvPr userDrawn="1"/>
        </p:nvPicPr>
        <p:blipFill>
          <a:blip r:embed="rId2"/>
          <a:stretch>
            <a:fillRect/>
          </a:stretch>
        </p:blipFill>
        <p:spPr>
          <a:xfrm>
            <a:off x="0" y="6008696"/>
            <a:ext cx="9144000" cy="469248"/>
          </a:xfrm>
          <a:prstGeom prst="rect">
            <a:avLst/>
          </a:prstGeom>
        </p:spPr>
      </p:pic>
    </p:spTree>
    <p:extLst>
      <p:ext uri="{BB962C8B-B14F-4D97-AF65-F5344CB8AC3E}">
        <p14:creationId xmlns:p14="http://schemas.microsoft.com/office/powerpoint/2010/main" val="1400767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11"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0" name="Content Placeholder 2"/>
          <p:cNvSpPr>
            <a:spLocks noGrp="1"/>
          </p:cNvSpPr>
          <p:nvPr>
            <p:ph idx="1"/>
          </p:nvPr>
        </p:nvSpPr>
        <p:spPr>
          <a:xfrm>
            <a:off x="341925" y="1302040"/>
            <a:ext cx="846015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9" name="Picture 8">
            <a:extLst>
              <a:ext uri="{FF2B5EF4-FFF2-40B4-BE49-F238E27FC236}">
                <a16:creationId xmlns:a16="http://schemas.microsoft.com/office/drawing/2014/main" id="{77C79A9F-737E-FD41-B56D-4432E8119ED0}"/>
              </a:ext>
            </a:extLst>
          </p:cNvPr>
          <p:cNvPicPr>
            <a:picLocks noChangeAspect="1"/>
          </p:cNvPicPr>
          <p:nvPr userDrawn="1"/>
        </p:nvPicPr>
        <p:blipFill>
          <a:blip r:embed="rId2"/>
          <a:srcRect/>
          <a:stretch/>
        </p:blipFill>
        <p:spPr>
          <a:xfrm>
            <a:off x="6270791" y="4259179"/>
            <a:ext cx="2873208" cy="2606229"/>
          </a:xfrm>
          <a:prstGeom prst="rect">
            <a:avLst/>
          </a:prstGeom>
        </p:spPr>
      </p:pic>
    </p:spTree>
    <p:extLst>
      <p:ext uri="{BB962C8B-B14F-4D97-AF65-F5344CB8AC3E}">
        <p14:creationId xmlns:p14="http://schemas.microsoft.com/office/powerpoint/2010/main" val="3203403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7" name="Content Placeholder 2"/>
          <p:cNvSpPr>
            <a:spLocks noGrp="1"/>
          </p:cNvSpPr>
          <p:nvPr>
            <p:ph idx="1"/>
          </p:nvPr>
        </p:nvSpPr>
        <p:spPr>
          <a:xfrm>
            <a:off x="341925" y="1938528"/>
            <a:ext cx="8460150" cy="438912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b="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pic>
        <p:nvPicPr>
          <p:cNvPr id="9" name="Picture 100" descr="book">
            <a:extLst>
              <a:ext uri="{FF2B5EF4-FFF2-40B4-BE49-F238E27FC236}">
                <a16:creationId xmlns:a16="http://schemas.microsoft.com/office/drawing/2014/main" id="{88DFBDBB-1DC9-7A47-9BD6-91E3930C289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669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lossary Term Blank for Figure Layou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b="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pic>
        <p:nvPicPr>
          <p:cNvPr id="9" name="Picture 100" descr="book">
            <a:extLst>
              <a:ext uri="{FF2B5EF4-FFF2-40B4-BE49-F238E27FC236}">
                <a16:creationId xmlns:a16="http://schemas.microsoft.com/office/drawing/2014/main" id="{88DFBDBB-1DC9-7A47-9BD6-91E3930C289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138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lossary Term Definition with Corner Fi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dirty="0"/>
          </a:p>
        </p:txBody>
      </p:sp>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1060704"/>
            <a:ext cx="6934200" cy="762000"/>
          </a:xfrm>
        </p:spPr>
        <p:txBody>
          <a:bodyPr/>
          <a:lstStyle>
            <a:lvl1pPr marL="0" indent="0" algn="l" defTabSz="457200" rtl="0" eaLnBrk="1" latinLnBrk="0" hangingPunct="1">
              <a:spcBef>
                <a:spcPts val="800"/>
              </a:spcBef>
              <a:buClr>
                <a:schemeClr val="accent1"/>
              </a:buClr>
              <a:buFont typeface="Arial"/>
              <a:buNone/>
              <a:defRPr lang="en-US" sz="180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dirty="0"/>
              <a:t>Term: definition. (Format “term” in bold.)</a:t>
            </a:r>
          </a:p>
        </p:txBody>
      </p:sp>
      <p:sp>
        <p:nvSpPr>
          <p:cNvPr id="7" name="Content Placeholder 2"/>
          <p:cNvSpPr>
            <a:spLocks noGrp="1"/>
          </p:cNvSpPr>
          <p:nvPr>
            <p:ph idx="1"/>
          </p:nvPr>
        </p:nvSpPr>
        <p:spPr>
          <a:xfrm>
            <a:off x="341925" y="2121408"/>
            <a:ext cx="8460150" cy="401320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pic>
        <p:nvPicPr>
          <p:cNvPr id="12" name="Picture 100" descr="book">
            <a:extLst>
              <a:ext uri="{FF2B5EF4-FFF2-40B4-BE49-F238E27FC236}">
                <a16:creationId xmlns:a16="http://schemas.microsoft.com/office/drawing/2014/main" id="{ED50CB8A-6B60-044F-87D5-5441D94268D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033272"/>
            <a:ext cx="867375" cy="7589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852FEBA-E760-FA4D-972E-FD682E4601A9}"/>
              </a:ext>
            </a:extLst>
          </p:cNvPr>
          <p:cNvPicPr>
            <a:picLocks noChangeAspect="1"/>
          </p:cNvPicPr>
          <p:nvPr userDrawn="1"/>
        </p:nvPicPr>
        <p:blipFill>
          <a:blip r:embed="rId3"/>
          <a:srcRect/>
          <a:stretch/>
        </p:blipFill>
        <p:spPr>
          <a:xfrm>
            <a:off x="6270791" y="4259179"/>
            <a:ext cx="2873208" cy="2606229"/>
          </a:xfrm>
          <a:prstGeom prst="rect">
            <a:avLst/>
          </a:prstGeom>
        </p:spPr>
      </p:pic>
    </p:spTree>
    <p:extLst>
      <p:ext uri="{BB962C8B-B14F-4D97-AF65-F5344CB8AC3E}">
        <p14:creationId xmlns:p14="http://schemas.microsoft.com/office/powerpoint/2010/main" val="1164729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5" y="100269"/>
            <a:ext cx="7883768" cy="844611"/>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9" name="Picture 8">
            <a:extLst>
              <a:ext uri="{FF2B5EF4-FFF2-40B4-BE49-F238E27FC236}">
                <a16:creationId xmlns:a16="http://schemas.microsoft.com/office/drawing/2014/main" id="{7391AD46-E71E-1B48-BB59-94B0336F7A28}"/>
              </a:ext>
            </a:extLst>
          </p:cNvPr>
          <p:cNvPicPr>
            <a:picLocks noChangeAspect="1"/>
          </p:cNvPicPr>
          <p:nvPr userDrawn="1"/>
        </p:nvPicPr>
        <p:blipFill>
          <a:blip r:embed="rId26"/>
          <a:stretch>
            <a:fillRect/>
          </a:stretch>
        </p:blipFill>
        <p:spPr>
          <a:xfrm>
            <a:off x="0" y="0"/>
            <a:ext cx="9144000" cy="951179"/>
          </a:xfrm>
          <a:prstGeom prst="rect">
            <a:avLst/>
          </a:prstGeom>
        </p:spPr>
      </p:pic>
      <p:sp>
        <p:nvSpPr>
          <p:cNvPr id="3" name="Text Placeholder 2"/>
          <p:cNvSpPr>
            <a:spLocks noGrp="1"/>
          </p:cNvSpPr>
          <p:nvPr>
            <p:ph type="body" idx="1"/>
          </p:nvPr>
        </p:nvSpPr>
        <p:spPr>
          <a:xfrm>
            <a:off x="341924" y="1307130"/>
            <a:ext cx="8460152" cy="493540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6820584" y="6445470"/>
            <a:ext cx="2133600" cy="365125"/>
          </a:xfrm>
          <a:prstGeom prst="rect">
            <a:avLst/>
          </a:prstGeom>
        </p:spPr>
        <p:txBody>
          <a:bodyPr vert="horz" lIns="91440" tIns="45720" rIns="91440" bIns="45720" rtlCol="0" anchor="ctr"/>
          <a:lstStyle>
            <a:lvl1pPr algn="r">
              <a:defRPr sz="800">
                <a:solidFill>
                  <a:srgbClr val="C4C4C4"/>
                </a:solidFill>
                <a:latin typeface="Arial"/>
                <a:cs typeface="Arial"/>
              </a:defRPr>
            </a:lvl1pPr>
          </a:lstStyle>
          <a:p>
            <a:fld id="{A8160BDD-7155-D744-B749-9730458604AD}" type="slidenum">
              <a:rPr lang="en-US" smtClean="0"/>
              <a:pPr/>
              <a:t>‹#›</a:t>
            </a:fld>
            <a:endParaRPr lang="en-US" dirty="0"/>
          </a:p>
        </p:txBody>
      </p:sp>
      <p:sp>
        <p:nvSpPr>
          <p:cNvPr id="8" name="Footer Placeholder 2"/>
          <p:cNvSpPr txBox="1">
            <a:spLocks/>
          </p:cNvSpPr>
          <p:nvPr/>
        </p:nvSpPr>
        <p:spPr>
          <a:xfrm>
            <a:off x="77594" y="6455640"/>
            <a:ext cx="4814957" cy="365125"/>
          </a:xfrm>
          <a:prstGeom prst="rect">
            <a:avLst/>
          </a:prstGeom>
        </p:spPr>
        <p:txBody>
          <a:bodyPr vert="horz" lIns="91440" tIns="45720" rIns="91440" bIns="45720" rtlCol="0" anchor="ctr"/>
          <a:lstStyle>
            <a:defPPr>
              <a:defRPr lang="en-US"/>
            </a:defPPr>
            <a:lvl1pPr marL="0" algn="l" defTabSz="457200" rtl="0" eaLnBrk="0" latinLnBrk="0" hangingPunct="0">
              <a:defRPr lang="en-US" sz="1000" b="0" kern="1200" smtClean="0">
                <a:solidFill>
                  <a:srgbClr val="C4C4C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4C4C4"/>
                </a:solidFill>
                <a:effectLst/>
                <a:uLnTx/>
                <a:uFillTx/>
                <a:latin typeface="Arial"/>
                <a:ea typeface="+mn-ea"/>
                <a:cs typeface="Arial"/>
              </a:rPr>
              <a:t>Copyright © 2020 CertNexus, Inc. All rights reserved.</a:t>
            </a:r>
          </a:p>
        </p:txBody>
      </p:sp>
    </p:spTree>
    <p:extLst>
      <p:ext uri="{BB962C8B-B14F-4D97-AF65-F5344CB8AC3E}">
        <p14:creationId xmlns:p14="http://schemas.microsoft.com/office/powerpoint/2010/main" val="4170488459"/>
      </p:ext>
    </p:extLst>
  </p:cSld>
  <p:clrMap bg1="lt1" tx1="dk1" bg2="lt2" tx2="dk2" accent1="accent1" accent2="accent2" accent3="accent3" accent4="accent4" accent5="accent5" accent6="accent6" hlink="hlink" folHlink="folHlink"/>
  <p:sldLayoutIdLst>
    <p:sldLayoutId id="2147483928" r:id="rId1"/>
    <p:sldLayoutId id="2147483948" r:id="rId2"/>
    <p:sldLayoutId id="2147483952" r:id="rId3"/>
    <p:sldLayoutId id="2147483938" r:id="rId4"/>
    <p:sldLayoutId id="2147483930" r:id="rId5"/>
    <p:sldLayoutId id="2147483931" r:id="rId6"/>
    <p:sldLayoutId id="2147483932" r:id="rId7"/>
    <p:sldLayoutId id="2147483949" r:id="rId8"/>
    <p:sldLayoutId id="2147483933" r:id="rId9"/>
    <p:sldLayoutId id="2147483951" r:id="rId10"/>
    <p:sldLayoutId id="2147483934" r:id="rId11"/>
    <p:sldLayoutId id="2147483935" r:id="rId12"/>
    <p:sldLayoutId id="2147483936" r:id="rId13"/>
    <p:sldLayoutId id="2147483937" r:id="rId14"/>
    <p:sldLayoutId id="2147483939" r:id="rId15"/>
    <p:sldLayoutId id="2147483940" r:id="rId16"/>
    <p:sldLayoutId id="2147483950" r:id="rId17"/>
    <p:sldLayoutId id="2147483929" r:id="rId18"/>
    <p:sldLayoutId id="2147483942" r:id="rId19"/>
    <p:sldLayoutId id="2147483943" r:id="rId20"/>
    <p:sldLayoutId id="2147483944" r:id="rId21"/>
    <p:sldLayoutId id="2147483945" r:id="rId22"/>
    <p:sldLayoutId id="2147483946" r:id="rId23"/>
    <p:sldLayoutId id="2147483947" r:id="rId24"/>
  </p:sldLayoutIdLst>
  <p:hf hdr="0" ftr="0" dt="0"/>
  <p:txStyles>
    <p:titleStyle>
      <a:lvl1pPr algn="l" defTabSz="457200" rtl="0" eaLnBrk="1" latinLnBrk="0" hangingPunct="1">
        <a:spcBef>
          <a:spcPct val="0"/>
        </a:spcBef>
        <a:buNone/>
        <a:defRPr sz="2400" kern="1200">
          <a:solidFill>
            <a:schemeClr val="bg1"/>
          </a:solidFill>
          <a:latin typeface="Calibri" panose="020F0502020204030204" pitchFamily="34" charset="0"/>
          <a:ea typeface="+mj-ea"/>
          <a:cs typeface="Calibri" panose="020F0502020204030204" pitchFamily="34" charset="0"/>
        </a:defRPr>
      </a:lvl1pPr>
    </p:titleStyle>
    <p:body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4.xml"/><Relationship Id="rId4" Type="http://schemas.openxmlformats.org/officeDocument/2006/relationships/image" Target="NUL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9.webp"/><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9.webp"/><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4AC283-F536-42B1-A1E3-F76FF8BA1890}"/>
              </a:ext>
            </a:extLst>
          </p:cNvPr>
          <p:cNvSpPr>
            <a:spLocks noGrp="1"/>
          </p:cNvSpPr>
          <p:nvPr>
            <p:ph type="sldNum" sz="quarter" idx="12"/>
          </p:nvPr>
        </p:nvSpPr>
        <p:spPr/>
        <p:txBody>
          <a:bodyPr/>
          <a:lstStyle/>
          <a:p>
            <a:fld id="{A8160BDD-7155-D744-B749-9730458604AD}" type="slidenum">
              <a:rPr lang="en-US" smtClean="0"/>
              <a:t>1</a:t>
            </a:fld>
            <a:endParaRPr lang="en-US" dirty="0"/>
          </a:p>
        </p:txBody>
      </p:sp>
      <p:sp>
        <p:nvSpPr>
          <p:cNvPr id="6" name="Content Placeholder 5">
            <a:extLst>
              <a:ext uri="{FF2B5EF4-FFF2-40B4-BE49-F238E27FC236}">
                <a16:creationId xmlns:a16="http://schemas.microsoft.com/office/drawing/2014/main" id="{C0A0546D-9B02-42D7-8969-2E87BD060EF5}"/>
              </a:ext>
            </a:extLst>
          </p:cNvPr>
          <p:cNvSpPr>
            <a:spLocks noGrp="1"/>
          </p:cNvSpPr>
          <p:nvPr>
            <p:ph idx="1"/>
          </p:nvPr>
        </p:nvSpPr>
        <p:spPr/>
        <p:txBody>
          <a:bodyPr/>
          <a:lstStyle/>
          <a:p>
            <a:r>
              <a:rPr lang="en-US" dirty="0"/>
              <a:t>Build Regression Models Using Linear Algebra</a:t>
            </a:r>
          </a:p>
          <a:p>
            <a:r>
              <a:rPr lang="en-US" dirty="0"/>
              <a:t>Build Regularized Regression Models Using Linear Algebra</a:t>
            </a:r>
          </a:p>
          <a:p>
            <a:r>
              <a:rPr lang="en-US" dirty="0"/>
              <a:t>Build Iterative Linear Regression Models</a:t>
            </a:r>
          </a:p>
          <a:p>
            <a:endParaRPr lang="en-US" dirty="0"/>
          </a:p>
        </p:txBody>
      </p:sp>
      <p:sp>
        <p:nvSpPr>
          <p:cNvPr id="5" name="Title 4">
            <a:extLst>
              <a:ext uri="{FF2B5EF4-FFF2-40B4-BE49-F238E27FC236}">
                <a16:creationId xmlns:a16="http://schemas.microsoft.com/office/drawing/2014/main" id="{A6112236-7F32-4E9B-8EE0-F1C71B8CB4EE}"/>
              </a:ext>
            </a:extLst>
          </p:cNvPr>
          <p:cNvSpPr>
            <a:spLocks noGrp="1"/>
          </p:cNvSpPr>
          <p:nvPr>
            <p:ph type="title"/>
          </p:nvPr>
        </p:nvSpPr>
        <p:spPr/>
        <p:txBody>
          <a:bodyPr/>
          <a:lstStyle/>
          <a:p>
            <a:r>
              <a:rPr lang="en-US" dirty="0"/>
              <a:t>Building Linear Regression Models</a:t>
            </a:r>
          </a:p>
        </p:txBody>
      </p:sp>
    </p:spTree>
    <p:extLst>
      <p:ext uri="{BB962C8B-B14F-4D97-AF65-F5344CB8AC3E}">
        <p14:creationId xmlns:p14="http://schemas.microsoft.com/office/powerpoint/2010/main" val="2778096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5A4A2F-FF21-4053-8345-E38AF7218F8D}"/>
              </a:ext>
            </a:extLst>
          </p:cNvPr>
          <p:cNvSpPr>
            <a:spLocks noGrp="1"/>
          </p:cNvSpPr>
          <p:nvPr>
            <p:ph type="sldNum" sz="quarter" idx="12"/>
          </p:nvPr>
        </p:nvSpPr>
        <p:spPr/>
        <p:txBody>
          <a:bodyPr/>
          <a:lstStyle/>
          <a:p>
            <a:fld id="{A8160BDD-7155-D744-B749-9730458604AD}" type="slidenum">
              <a:rPr lang="en-US" smtClean="0"/>
              <a:pPr/>
              <a:t>10</a:t>
            </a:fld>
            <a:endParaRPr lang="en-US" dirty="0"/>
          </a:p>
        </p:txBody>
      </p:sp>
      <p:sp>
        <p:nvSpPr>
          <p:cNvPr id="3" name="Content Placeholder 2">
            <a:extLst>
              <a:ext uri="{FF2B5EF4-FFF2-40B4-BE49-F238E27FC236}">
                <a16:creationId xmlns:a16="http://schemas.microsoft.com/office/drawing/2014/main" id="{DCC30978-D2AD-4073-A69F-940125EC4119}"/>
              </a:ext>
            </a:extLst>
          </p:cNvPr>
          <p:cNvSpPr>
            <a:spLocks noGrp="1"/>
          </p:cNvSpPr>
          <p:nvPr>
            <p:ph idx="1"/>
          </p:nvPr>
        </p:nvSpPr>
        <p:spPr/>
        <p:txBody>
          <a:bodyPr/>
          <a:lstStyle/>
          <a:p>
            <a:r>
              <a:rPr lang="en-US" dirty="0"/>
              <a:t>Vehicle value example:</a:t>
            </a:r>
          </a:p>
          <a:p>
            <a:pPr lvl="1"/>
            <a:r>
              <a:rPr lang="en-US" dirty="0"/>
              <a:t>Start by mapping a single feature, the vehicle's mileage, plugged into the formula as:</a:t>
            </a:r>
          </a:p>
          <a:p>
            <a:endParaRPr lang="en-US" dirty="0"/>
          </a:p>
          <a:p>
            <a:pPr marL="0" indent="0">
              <a:buNone/>
            </a:pPr>
            <a:endParaRPr lang="en-US" dirty="0"/>
          </a:p>
          <a:p>
            <a:pPr lvl="1"/>
            <a:r>
              <a:rPr lang="en-US" dirty="0"/>
              <a:t>When you map this function to more features, you can evaluate the fit to a straight line. </a:t>
            </a:r>
          </a:p>
          <a:p>
            <a:pPr lvl="1"/>
            <a:r>
              <a:rPr lang="en-US" dirty="0"/>
              <a:t>If data fits to the line, that feature has a strong correlation with the prediction variable.</a:t>
            </a:r>
          </a:p>
          <a:p>
            <a:r>
              <a:rPr lang="en-US" dirty="0"/>
              <a:t>Linear regression is commonly used in supervised learning to predict numerical values (the dependent variables) that increase or decrease based on multiple features (the independent variables).</a:t>
            </a:r>
          </a:p>
          <a:p>
            <a:endParaRPr lang="en-US" dirty="0"/>
          </a:p>
        </p:txBody>
      </p:sp>
      <p:sp>
        <p:nvSpPr>
          <p:cNvPr id="4" name="Title 3">
            <a:extLst>
              <a:ext uri="{FF2B5EF4-FFF2-40B4-BE49-F238E27FC236}">
                <a16:creationId xmlns:a16="http://schemas.microsoft.com/office/drawing/2014/main" id="{04529CE0-96DA-42F8-92D9-2F273842ABE4}"/>
              </a:ext>
            </a:extLst>
          </p:cNvPr>
          <p:cNvSpPr>
            <a:spLocks noGrp="1"/>
          </p:cNvSpPr>
          <p:nvPr>
            <p:ph type="title"/>
          </p:nvPr>
        </p:nvSpPr>
        <p:spPr/>
        <p:txBody>
          <a:bodyPr/>
          <a:lstStyle/>
          <a:p>
            <a:r>
              <a:rPr lang="en-US" dirty="0"/>
              <a:t>Linear Regression in Machine Learning Example</a:t>
            </a:r>
          </a:p>
        </p:txBody>
      </p:sp>
      <p:sp>
        <p:nvSpPr>
          <p:cNvPr id="5" name="Rectangle: Rounded Corners 4">
            <a:extLst>
              <a:ext uri="{FF2B5EF4-FFF2-40B4-BE49-F238E27FC236}">
                <a16:creationId xmlns:a16="http://schemas.microsoft.com/office/drawing/2014/main" id="{4C667559-4A78-44C8-B5B5-02758622AD73}"/>
              </a:ext>
            </a:extLst>
          </p:cNvPr>
          <p:cNvSpPr/>
          <p:nvPr/>
        </p:nvSpPr>
        <p:spPr>
          <a:xfrm>
            <a:off x="1324135" y="2006735"/>
            <a:ext cx="3611850" cy="538491"/>
          </a:xfrm>
          <a:prstGeom prst="roundRect">
            <a:avLst>
              <a:gd name="adj" fmla="val 6571"/>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44BBD91-7158-4EAE-9B40-6A93FD2C94A7}"/>
                  </a:ext>
                </a:extLst>
              </p:cNvPr>
              <p:cNvSpPr txBox="1"/>
              <p:nvPr/>
            </p:nvSpPr>
            <p:spPr>
              <a:xfrm>
                <a:off x="1449390" y="2128003"/>
                <a:ext cx="33333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rPr>
                        <m:t>vehicle</m:t>
                      </m:r>
                      <m:r>
                        <a:rPr lang="en-US" b="0" i="0" smtClean="0">
                          <a:solidFill>
                            <a:schemeClr val="bg1"/>
                          </a:solidFill>
                          <a:latin typeface="Cambria Math" panose="02040503050406030204" pitchFamily="18" charset="0"/>
                          <a:ea typeface="Cambria Math" panose="02040503050406030204" pitchFamily="18" charset="0"/>
                        </a:rPr>
                        <m:t>_</m:t>
                      </m:r>
                      <m:r>
                        <m:rPr>
                          <m:sty m:val="p"/>
                        </m:rPr>
                        <a:rPr lang="en-US" smtClean="0">
                          <a:solidFill>
                            <a:schemeClr val="bg1"/>
                          </a:solidFill>
                          <a:latin typeface="Cambria Math" panose="02040503050406030204" pitchFamily="18" charset="0"/>
                          <a:ea typeface="Cambria Math" panose="02040503050406030204" pitchFamily="18" charset="0"/>
                        </a:rPr>
                        <m:t>v</m:t>
                      </m:r>
                      <m:r>
                        <m:rPr>
                          <m:sty m:val="p"/>
                        </m:rPr>
                        <a:rPr lang="en-US" b="0" i="0" smtClean="0">
                          <a:solidFill>
                            <a:schemeClr val="bg1"/>
                          </a:solidFill>
                          <a:latin typeface="Cambria Math" panose="02040503050406030204" pitchFamily="18" charset="0"/>
                          <a:ea typeface="Cambria Math" panose="02040503050406030204" pitchFamily="18" charset="0"/>
                        </a:rPr>
                        <m:t>alue</m:t>
                      </m:r>
                      <m:r>
                        <a:rPr lang="cy-GB" b="0" i="1" smtClean="0">
                          <a:solidFill>
                            <a:schemeClr val="bg1"/>
                          </a:solidFill>
                          <a:latin typeface="Cambria Math" panose="02040503050406030204" pitchFamily="18" charset="0"/>
                          <a:ea typeface="Cambria Math" panose="02040503050406030204" pitchFamily="18" charset="0"/>
                        </a:rPr>
                        <m:t>=</m:t>
                      </m:r>
                      <m:sSub>
                        <m:sSubPr>
                          <m:ctrlPr>
                            <a:rPr lang="el-GR" b="0" i="1" smtClean="0">
                              <a:solidFill>
                                <a:schemeClr val="bg1"/>
                              </a:solidFill>
                              <a:latin typeface="Cambria Math" panose="02040503050406030204" pitchFamily="18" charset="0"/>
                              <a:ea typeface="Cambria Math" panose="02040503050406030204" pitchFamily="18" charset="0"/>
                            </a:rPr>
                          </m:ctrlPr>
                        </m:sSubPr>
                        <m:e>
                          <m:r>
                            <a:rPr lang="el-GR" i="1" smtClean="0">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0</m:t>
                          </m:r>
                        </m:sub>
                      </m:sSub>
                      <m:r>
                        <a:rPr lang="el-GR" b="0" i="1" smtClean="0">
                          <a:solidFill>
                            <a:schemeClr val="bg1"/>
                          </a:solidFill>
                          <a:latin typeface="Cambria Math" panose="02040503050406030204" pitchFamily="18" charset="0"/>
                          <a:ea typeface="Cambria Math" panose="02040503050406030204" pitchFamily="18" charset="0"/>
                        </a:rPr>
                        <m:t>+</m:t>
                      </m:r>
                      <m:sSub>
                        <m:sSubPr>
                          <m:ctrlPr>
                            <a:rPr lang="el-GR" i="1" smtClean="0">
                              <a:solidFill>
                                <a:schemeClr val="bg1"/>
                              </a:solidFill>
                              <a:latin typeface="Cambria Math" panose="02040503050406030204" pitchFamily="18" charset="0"/>
                              <a:ea typeface="Cambria Math" panose="02040503050406030204" pitchFamily="18" charset="0"/>
                            </a:rPr>
                          </m:ctrlPr>
                        </m:sSubPr>
                        <m:e>
                          <m:r>
                            <a:rPr lang="el-GR" i="1" smtClean="0">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1</m:t>
                          </m:r>
                        </m:sub>
                      </m:sSub>
                      <m:r>
                        <a:rPr lang="en-US" i="1" smtClean="0">
                          <a:solidFill>
                            <a:schemeClr val="bg1"/>
                          </a:solidFill>
                          <a:latin typeface="Cambria Math" panose="02040503050406030204" pitchFamily="18" charset="0"/>
                          <a:ea typeface="Cambria Math" panose="02040503050406030204" pitchFamily="18" charset="0"/>
                        </a:rPr>
                        <m:t>∙</m:t>
                      </m:r>
                      <m:r>
                        <m:rPr>
                          <m:sty m:val="p"/>
                        </m:rPr>
                        <a:rPr lang="en-US" b="0" i="0" smtClean="0">
                          <a:solidFill>
                            <a:schemeClr val="bg1"/>
                          </a:solidFill>
                          <a:latin typeface="Cambria Math" panose="02040503050406030204" pitchFamily="18" charset="0"/>
                          <a:ea typeface="Cambria Math" panose="02040503050406030204" pitchFamily="18" charset="0"/>
                        </a:rPr>
                        <m:t>mileage</m:t>
                      </m:r>
                    </m:oMath>
                  </m:oMathPara>
                </a14:m>
                <a:endParaRPr lang="en-US" dirty="0">
                  <a:solidFill>
                    <a:schemeClr val="bg1"/>
                  </a:solidFill>
                </a:endParaRPr>
              </a:p>
            </p:txBody>
          </p:sp>
        </mc:Choice>
        <mc:Fallback xmlns="">
          <p:sp>
            <p:nvSpPr>
              <p:cNvPr id="6" name="TextBox 5">
                <a:extLst>
                  <a:ext uri="{FF2B5EF4-FFF2-40B4-BE49-F238E27FC236}">
                    <a16:creationId xmlns:a16="http://schemas.microsoft.com/office/drawing/2014/main" id="{F44BBD91-7158-4EAE-9B40-6A93FD2C94A7}"/>
                  </a:ext>
                </a:extLst>
              </p:cNvPr>
              <p:cNvSpPr txBox="1">
                <a:spLocks noRot="1" noChangeAspect="1" noMove="1" noResize="1" noEditPoints="1" noAdjustHandles="1" noChangeArrowheads="1" noChangeShapeType="1" noTextEdit="1"/>
              </p:cNvSpPr>
              <p:nvPr/>
            </p:nvSpPr>
            <p:spPr>
              <a:xfrm>
                <a:off x="1449390" y="2128003"/>
                <a:ext cx="3333348" cy="276999"/>
              </a:xfrm>
              <a:prstGeom prst="rect">
                <a:avLst/>
              </a:prstGeom>
              <a:blipFill>
                <a:blip r:embed="rId2"/>
                <a:stretch>
                  <a:fillRect l="-1097" t="-2174" r="-2011" b="-32609"/>
                </a:stretch>
              </a:blipFill>
            </p:spPr>
            <p:txBody>
              <a:bodyPr/>
              <a:lstStyle/>
              <a:p>
                <a:r>
                  <a:rPr lang="en-US">
                    <a:noFill/>
                  </a:rPr>
                  <a:t> </a:t>
                </a:r>
              </a:p>
            </p:txBody>
          </p:sp>
        </mc:Fallback>
      </mc:AlternateContent>
    </p:spTree>
    <p:extLst>
      <p:ext uri="{BB962C8B-B14F-4D97-AF65-F5344CB8AC3E}">
        <p14:creationId xmlns:p14="http://schemas.microsoft.com/office/powerpoint/2010/main" val="2636406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176FE6-7E11-42C1-838A-54442E336760}"/>
              </a:ext>
            </a:extLst>
          </p:cNvPr>
          <p:cNvSpPr>
            <a:spLocks noGrp="1"/>
          </p:cNvSpPr>
          <p:nvPr>
            <p:ph type="sldNum" sz="quarter" idx="12"/>
          </p:nvPr>
        </p:nvSpPr>
        <p:spPr/>
        <p:txBody>
          <a:bodyPr/>
          <a:lstStyle/>
          <a:p>
            <a:fld id="{A8160BDD-7155-D744-B749-9730458604AD}" type="slidenum">
              <a:rPr lang="en-US" smtClean="0"/>
              <a:t>11</a:t>
            </a:fld>
            <a:endParaRPr lang="en-US" dirty="0"/>
          </a:p>
        </p:txBody>
      </p:sp>
      <p:sp>
        <p:nvSpPr>
          <p:cNvPr id="2" name="Title 1">
            <a:extLst>
              <a:ext uri="{FF2B5EF4-FFF2-40B4-BE49-F238E27FC236}">
                <a16:creationId xmlns:a16="http://schemas.microsoft.com/office/drawing/2014/main" id="{7017E2DB-EA6F-41C7-944D-BE8C3A687E38}"/>
              </a:ext>
            </a:extLst>
          </p:cNvPr>
          <p:cNvSpPr>
            <a:spLocks noGrp="1"/>
          </p:cNvSpPr>
          <p:nvPr>
            <p:ph type="title"/>
          </p:nvPr>
        </p:nvSpPr>
        <p:spPr/>
        <p:txBody>
          <a:bodyPr/>
          <a:lstStyle/>
          <a:p>
            <a:r>
              <a:rPr lang="en-US" dirty="0"/>
              <a:t>Matrices in Linear Regression</a:t>
            </a:r>
          </a:p>
        </p:txBody>
      </p:sp>
      <p:sp>
        <p:nvSpPr>
          <p:cNvPr id="5" name="Content Placeholder 3">
            <a:extLst>
              <a:ext uri="{FF2B5EF4-FFF2-40B4-BE49-F238E27FC236}">
                <a16:creationId xmlns:a16="http://schemas.microsoft.com/office/drawing/2014/main" id="{598BB0A6-DE05-4724-91A2-CF4D52B6B076}"/>
              </a:ext>
            </a:extLst>
          </p:cNvPr>
          <p:cNvSpPr txBox="1">
            <a:spLocks/>
          </p:cNvSpPr>
          <p:nvPr/>
        </p:nvSpPr>
        <p:spPr>
          <a:xfrm>
            <a:off x="494034" y="2311247"/>
            <a:ext cx="8528522" cy="3998322"/>
          </a:xfrm>
          <a:prstGeom prst="rect">
            <a:avLst/>
          </a:prstGeom>
        </p:spPr>
        <p:txBody>
          <a:bodyPr vert="horz" lIns="91440" tIns="45720" rIns="91440" bIns="45720" rtlCol="0">
            <a:noAutofit/>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kern="1200" baseline="0">
                <a:solidFill>
                  <a:schemeClr val="tx1"/>
                </a:solidFill>
                <a:latin typeface="+mn-lt"/>
                <a:ea typeface="+mn-ea"/>
                <a:cs typeface="+mn-cs"/>
              </a:defRPr>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kern="1200" baseline="0">
                <a:solidFill>
                  <a:schemeClr val="tx1"/>
                </a:solidFill>
                <a:latin typeface="+mn-lt"/>
                <a:ea typeface="+mn-ea"/>
                <a:cs typeface="+mn-cs"/>
              </a:defRPr>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For simplicity's sake, consider how these matrices would be filled in using just the last two points of the vehicle value dataset: (194.98, 43.00) and (224.63, 13.25).</a:t>
            </a:r>
          </a:p>
          <a:p>
            <a:pPr marL="0" indent="0">
              <a:buNone/>
            </a:pPr>
            <a:endParaRPr lang="en-US" dirty="0"/>
          </a:p>
          <a:p>
            <a:pPr marL="0" indent="0">
              <a:buNone/>
            </a:pPr>
            <a:endParaRPr lang="en-US" dirty="0"/>
          </a:p>
          <a:p>
            <a:r>
              <a:rPr lang="en-US" dirty="0"/>
              <a:t>After applying the inverse matrix:</a:t>
            </a:r>
          </a:p>
          <a:p>
            <a:endParaRPr lang="en-US" dirty="0"/>
          </a:p>
          <a:p>
            <a:endParaRPr lang="en-US" dirty="0"/>
          </a:p>
          <a:p>
            <a:endParaRPr lang="en-US" dirty="0"/>
          </a:p>
          <a:p>
            <a:r>
              <a:rPr lang="en-US" dirty="0"/>
              <a:t>After plugging in the last two points of the dataset:</a:t>
            </a:r>
          </a:p>
          <a:p>
            <a:pPr marL="0" indent="0">
              <a:buNone/>
            </a:pPr>
            <a:endParaRPr lang="en-US" dirty="0"/>
          </a:p>
        </p:txBody>
      </p:sp>
      <p:sp>
        <p:nvSpPr>
          <p:cNvPr id="6" name="Rectangle: Rounded Corners 5">
            <a:extLst>
              <a:ext uri="{FF2B5EF4-FFF2-40B4-BE49-F238E27FC236}">
                <a16:creationId xmlns:a16="http://schemas.microsoft.com/office/drawing/2014/main" id="{C6654413-9619-4AA6-BC83-E5203563169F}"/>
              </a:ext>
            </a:extLst>
          </p:cNvPr>
          <p:cNvSpPr/>
          <p:nvPr/>
        </p:nvSpPr>
        <p:spPr>
          <a:xfrm>
            <a:off x="562406" y="1215965"/>
            <a:ext cx="4297010" cy="994576"/>
          </a:xfrm>
          <a:prstGeom prst="roundRect">
            <a:avLst>
              <a:gd name="adj" fmla="val 6571"/>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7" name="Text Box 307">
            <a:extLst>
              <a:ext uri="{FF2B5EF4-FFF2-40B4-BE49-F238E27FC236}">
                <a16:creationId xmlns:a16="http://schemas.microsoft.com/office/drawing/2014/main" id="{8330E0C4-C13A-4695-B966-B9426EE52151}"/>
              </a:ext>
            </a:extLst>
          </p:cNvPr>
          <p:cNvSpPr txBox="1">
            <a:spLocks noChangeArrowheads="1"/>
          </p:cNvSpPr>
          <p:nvPr/>
        </p:nvSpPr>
        <p:spPr bwMode="auto">
          <a:xfrm>
            <a:off x="4926323" y="1144940"/>
            <a:ext cx="4060722"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1300" b="1" kern="0" dirty="0">
                <a:solidFill>
                  <a:srgbClr val="000000"/>
                </a:solidFill>
                <a:latin typeface="Calibri"/>
                <a:cs typeface="Calibri"/>
              </a:rPr>
              <a:t>Single-parameter linear model equation</a:t>
            </a:r>
            <a:r>
              <a:rPr lang="en-US" sz="1300" kern="0" dirty="0">
                <a:solidFill>
                  <a:srgbClr val="000000"/>
                </a:solidFill>
                <a:latin typeface="Calibri"/>
                <a:cs typeface="Calibri"/>
              </a:rPr>
              <a:t>—Represents linear equations for each value of </a:t>
            </a:r>
            <a:r>
              <a:rPr lang="en-US" sz="1300" i="1" kern="0" dirty="0">
                <a:solidFill>
                  <a:srgbClr val="000000"/>
                </a:solidFill>
                <a:latin typeface="Calibri"/>
                <a:cs typeface="Calibri"/>
              </a:rPr>
              <a:t>x</a:t>
            </a:r>
            <a:r>
              <a:rPr lang="en-US" sz="1300" kern="0" dirty="0">
                <a:solidFill>
                  <a:srgbClr val="000000"/>
                </a:solidFill>
                <a:latin typeface="Calibri"/>
                <a:cs typeface="Calibri"/>
              </a:rPr>
              <a:t> and </a:t>
            </a:r>
            <a:r>
              <a:rPr lang="en-US" sz="1300" i="1" kern="0" dirty="0">
                <a:solidFill>
                  <a:srgbClr val="000000"/>
                </a:solidFill>
                <a:latin typeface="Calibri"/>
                <a:cs typeface="Calibri"/>
              </a:rPr>
              <a:t>y</a:t>
            </a:r>
            <a:r>
              <a:rPr lang="en-US" sz="1300" kern="0" dirty="0">
                <a:solidFill>
                  <a:srgbClr val="000000"/>
                </a:solidFill>
                <a:latin typeface="Calibri"/>
                <a:cs typeface="Calibri"/>
              </a:rPr>
              <a:t> in a dataset.</a:t>
            </a:r>
          </a:p>
        </p:txBody>
      </p:sp>
      <p:sp>
        <p:nvSpPr>
          <p:cNvPr id="11" name="Rectangle: Rounded Corners 10">
            <a:extLst>
              <a:ext uri="{FF2B5EF4-FFF2-40B4-BE49-F238E27FC236}">
                <a16:creationId xmlns:a16="http://schemas.microsoft.com/office/drawing/2014/main" id="{AF0E18A9-A35C-421F-8F52-2272A2C0CA45}"/>
              </a:ext>
            </a:extLst>
          </p:cNvPr>
          <p:cNvSpPr/>
          <p:nvPr/>
        </p:nvSpPr>
        <p:spPr>
          <a:xfrm>
            <a:off x="933517" y="2912746"/>
            <a:ext cx="4297010" cy="637528"/>
          </a:xfrm>
          <a:prstGeom prst="roundRect">
            <a:avLst>
              <a:gd name="adj" fmla="val 6571"/>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8793830-20C0-4643-9990-466664F8BF03}"/>
                  </a:ext>
                </a:extLst>
              </p:cNvPr>
              <p:cNvSpPr txBox="1"/>
              <p:nvPr/>
            </p:nvSpPr>
            <p:spPr>
              <a:xfrm>
                <a:off x="664824" y="1316670"/>
                <a:ext cx="1997726" cy="779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chemeClr val="bg1"/>
                                  </a:solidFill>
                                  <a:latin typeface="Cambria Math" panose="02040503050406030204" pitchFamily="18" charset="0"/>
                                  <a:ea typeface="Cambria Math" panose="02040503050406030204" pitchFamily="18" charset="0"/>
                                </a:rPr>
                              </m:ctrlPr>
                            </m:mPr>
                            <m:mr>
                              <m:e>
                                <m:sSub>
                                  <m:sSubPr>
                                    <m:ctrlPr>
                                      <a:rPr lang="en-US"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𝑦</m:t>
                                    </m:r>
                                  </m:e>
                                  <m:sub>
                                    <m:r>
                                      <a:rPr lang="en-US" b="0" i="1" smtClean="0">
                                        <a:solidFill>
                                          <a:schemeClr val="bg1"/>
                                        </a:solidFill>
                                        <a:latin typeface="Cambria Math" panose="02040503050406030204" pitchFamily="18" charset="0"/>
                                        <a:ea typeface="Cambria Math" panose="02040503050406030204" pitchFamily="18" charset="0"/>
                                      </a:rPr>
                                      <m:t>1</m:t>
                                    </m:r>
                                  </m:sub>
                                </m:sSub>
                              </m:e>
                            </m:mr>
                            <m:mr>
                              <m:e>
                                <m:r>
                                  <a:rPr lang="en-US" i="1" smtClean="0">
                                    <a:solidFill>
                                      <a:schemeClr val="bg1"/>
                                    </a:solidFill>
                                    <a:latin typeface="Cambria Math" panose="02040503050406030204" pitchFamily="18" charset="0"/>
                                    <a:ea typeface="Cambria Math" panose="02040503050406030204" pitchFamily="18" charset="0"/>
                                  </a:rPr>
                                  <m:t>⋮</m:t>
                                </m:r>
                              </m:e>
                            </m:mr>
                            <m:mr>
                              <m:e>
                                <m:sSub>
                                  <m:sSubPr>
                                    <m:ctrlPr>
                                      <a:rPr lang="en-US"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𝑦</m:t>
                                    </m:r>
                                  </m:e>
                                  <m:sub>
                                    <m:r>
                                      <a:rPr lang="en-US" b="0" i="1" smtClean="0">
                                        <a:solidFill>
                                          <a:schemeClr val="bg1"/>
                                        </a:solidFill>
                                        <a:latin typeface="Cambria Math" panose="02040503050406030204" pitchFamily="18" charset="0"/>
                                        <a:ea typeface="Cambria Math" panose="02040503050406030204" pitchFamily="18" charset="0"/>
                                      </a:rPr>
                                      <m:t>𝑛</m:t>
                                    </m:r>
                                  </m:sub>
                                </m:sSub>
                              </m:e>
                            </m:mr>
                          </m:m>
                        </m:e>
                      </m:d>
                      <m:r>
                        <a:rPr lang="en-US" i="1" smtClean="0">
                          <a:solidFill>
                            <a:schemeClr val="bg1"/>
                          </a:solidFill>
                          <a:latin typeface="Cambria Math" panose="02040503050406030204" pitchFamily="18" charset="0"/>
                          <a:ea typeface="Cambria Math" panose="02040503050406030204" pitchFamily="18" charset="0"/>
                        </a:rPr>
                        <m:t>=</m:t>
                      </m:r>
                      <m:d>
                        <m:dPr>
                          <m:begChr m:val="["/>
                          <m:endChr m:val="]"/>
                          <m:ctrlPr>
                            <a:rPr lang="en-US" i="1" smtClean="0">
                              <a:solidFill>
                                <a:schemeClr val="bg1"/>
                              </a:solidFill>
                              <a:latin typeface="Cambria Math" panose="02040503050406030204" pitchFamily="18" charset="0"/>
                              <a:ea typeface="Cambria Math" panose="02040503050406030204" pitchFamily="18" charset="0"/>
                            </a:rPr>
                          </m:ctrlPr>
                        </m:dPr>
                        <m:e>
                          <m:m>
                            <m:mPr>
                              <m:mcs>
                                <m:mc>
                                  <m:mcPr>
                                    <m:count m:val="2"/>
                                    <m:mcJc m:val="center"/>
                                  </m:mcPr>
                                </m:mc>
                              </m:mcs>
                              <m:ctrlPr>
                                <a:rPr lang="en-US" i="1" smtClean="0">
                                  <a:solidFill>
                                    <a:schemeClr val="bg1"/>
                                  </a:solidFill>
                                  <a:latin typeface="Cambria Math" panose="02040503050406030204" pitchFamily="18" charset="0"/>
                                  <a:ea typeface="Cambria Math" panose="02040503050406030204" pitchFamily="18" charset="0"/>
                                </a:rPr>
                              </m:ctrlPr>
                            </m:mPr>
                            <m:mr>
                              <m:e>
                                <m:r>
                                  <m:rPr>
                                    <m:brk m:alnAt="7"/>
                                  </m:rPr>
                                  <a:rPr lang="en-US" b="0" i="1" smtClean="0">
                                    <a:solidFill>
                                      <a:schemeClr val="bg1"/>
                                    </a:solidFill>
                                    <a:latin typeface="Cambria Math" panose="02040503050406030204" pitchFamily="18" charset="0"/>
                                    <a:ea typeface="Cambria Math" panose="02040503050406030204" pitchFamily="18" charset="0"/>
                                  </a:rPr>
                                  <m:t>1</m:t>
                                </m:r>
                              </m:e>
                              <m:e>
                                <m:sSub>
                                  <m:sSubPr>
                                    <m:ctrlPr>
                                      <a:rPr lang="en-US"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𝑥</m:t>
                                    </m:r>
                                  </m:e>
                                  <m:sub>
                                    <m:r>
                                      <a:rPr lang="en-US" b="0" i="1" smtClean="0">
                                        <a:solidFill>
                                          <a:schemeClr val="bg1"/>
                                        </a:solidFill>
                                        <a:latin typeface="Cambria Math" panose="02040503050406030204" pitchFamily="18" charset="0"/>
                                        <a:ea typeface="Cambria Math" panose="02040503050406030204" pitchFamily="18" charset="0"/>
                                      </a:rPr>
                                      <m:t>1</m:t>
                                    </m:r>
                                  </m:sub>
                                </m:sSub>
                              </m:e>
                            </m:mr>
                            <m:mr>
                              <m:e>
                                <m:r>
                                  <a:rPr lang="en-US" i="1" smtClean="0">
                                    <a:solidFill>
                                      <a:schemeClr val="bg1"/>
                                    </a:solidFill>
                                    <a:latin typeface="Cambria Math" panose="02040503050406030204" pitchFamily="18" charset="0"/>
                                    <a:ea typeface="Cambria Math" panose="02040503050406030204" pitchFamily="18" charset="0"/>
                                  </a:rPr>
                                  <m:t>⋮</m:t>
                                </m:r>
                              </m:e>
                              <m:e>
                                <m:r>
                                  <a:rPr lang="en-US" i="1" smtClean="0">
                                    <a:solidFill>
                                      <a:schemeClr val="bg1"/>
                                    </a:solidFill>
                                    <a:latin typeface="Cambria Math" panose="02040503050406030204" pitchFamily="18" charset="0"/>
                                    <a:ea typeface="Cambria Math" panose="02040503050406030204" pitchFamily="18" charset="0"/>
                                  </a:rPr>
                                  <m:t>⋮</m:t>
                                </m:r>
                              </m:e>
                            </m:mr>
                            <m:mr>
                              <m:e>
                                <m:r>
                                  <a:rPr lang="en-US" b="0" i="1" smtClean="0">
                                    <a:solidFill>
                                      <a:schemeClr val="bg1"/>
                                    </a:solidFill>
                                    <a:latin typeface="Cambria Math" panose="02040503050406030204" pitchFamily="18" charset="0"/>
                                    <a:ea typeface="Cambria Math" panose="02040503050406030204" pitchFamily="18" charset="0"/>
                                  </a:rPr>
                                  <m:t>1</m:t>
                                </m:r>
                              </m:e>
                              <m:e>
                                <m:sSub>
                                  <m:sSubPr>
                                    <m:ctrlPr>
                                      <a:rPr lang="en-US"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𝑥</m:t>
                                    </m:r>
                                  </m:e>
                                  <m:sub>
                                    <m:r>
                                      <a:rPr lang="en-US" b="0" i="1" smtClean="0">
                                        <a:solidFill>
                                          <a:schemeClr val="bg1"/>
                                        </a:solidFill>
                                        <a:latin typeface="Cambria Math" panose="02040503050406030204" pitchFamily="18" charset="0"/>
                                        <a:ea typeface="Cambria Math" panose="02040503050406030204" pitchFamily="18" charset="0"/>
                                      </a:rPr>
                                      <m:t>𝑛</m:t>
                                    </m:r>
                                  </m:sub>
                                </m:sSub>
                              </m:e>
                            </m:mr>
                          </m:m>
                        </m:e>
                      </m:d>
                      <m:d>
                        <m:dPr>
                          <m:begChr m:val="["/>
                          <m:endChr m:val="]"/>
                          <m:ctrlPr>
                            <a:rPr lang="en-US" i="1" smtClean="0">
                              <a:solidFill>
                                <a:schemeClr val="bg1"/>
                              </a:solidFill>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chemeClr val="bg1"/>
                                  </a:solidFill>
                                  <a:latin typeface="Cambria Math" panose="02040503050406030204" pitchFamily="18" charset="0"/>
                                  <a:ea typeface="Cambria Math" panose="02040503050406030204" pitchFamily="18" charset="0"/>
                                </a:rPr>
                              </m:ctrlPr>
                            </m:mPr>
                            <m:mr>
                              <m:e>
                                <m:sSub>
                                  <m:sSubPr>
                                    <m:ctrlPr>
                                      <a:rPr lang="en-US" i="1" smtClean="0">
                                        <a:solidFill>
                                          <a:schemeClr val="bg1"/>
                                        </a:solidFill>
                                        <a:latin typeface="Cambria Math" panose="02040503050406030204" pitchFamily="18" charset="0"/>
                                        <a:ea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0</m:t>
                                    </m:r>
                                  </m:sub>
                                </m:sSub>
                              </m:e>
                            </m:mr>
                            <m:mr>
                              <m:e>
                                <m:sSub>
                                  <m:sSubPr>
                                    <m:ctrlPr>
                                      <a:rPr lang="en-US" i="1" smtClean="0">
                                        <a:solidFill>
                                          <a:schemeClr val="bg1"/>
                                        </a:solidFill>
                                        <a:latin typeface="Cambria Math" panose="02040503050406030204" pitchFamily="18" charset="0"/>
                                        <a:ea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1</m:t>
                                    </m:r>
                                  </m:sub>
                                </m:sSub>
                              </m:e>
                            </m:mr>
                          </m:m>
                        </m:e>
                      </m:d>
                    </m:oMath>
                  </m:oMathPara>
                </a14:m>
                <a:endParaRPr lang="en-US" dirty="0">
                  <a:solidFill>
                    <a:schemeClr val="bg1"/>
                  </a:solidFill>
                </a:endParaRPr>
              </a:p>
            </p:txBody>
          </p:sp>
        </mc:Choice>
        <mc:Fallback xmlns="">
          <p:sp>
            <p:nvSpPr>
              <p:cNvPr id="12" name="TextBox 11">
                <a:extLst>
                  <a:ext uri="{FF2B5EF4-FFF2-40B4-BE49-F238E27FC236}">
                    <a16:creationId xmlns:a16="http://schemas.microsoft.com/office/drawing/2014/main" id="{28793830-20C0-4643-9990-466664F8BF03}"/>
                  </a:ext>
                </a:extLst>
              </p:cNvPr>
              <p:cNvSpPr txBox="1">
                <a:spLocks noRot="1" noChangeAspect="1" noMove="1" noResize="1" noEditPoints="1" noAdjustHandles="1" noChangeArrowheads="1" noChangeShapeType="1" noTextEdit="1"/>
              </p:cNvSpPr>
              <p:nvPr/>
            </p:nvSpPr>
            <p:spPr>
              <a:xfrm>
                <a:off x="664824" y="1316670"/>
                <a:ext cx="1997726" cy="77938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680E191-A97E-4F9D-A6AB-7F8B32DFA514}"/>
                  </a:ext>
                </a:extLst>
              </p:cNvPr>
              <p:cNvSpPr txBox="1"/>
              <p:nvPr/>
            </p:nvSpPr>
            <p:spPr>
              <a:xfrm>
                <a:off x="1002987" y="2951248"/>
                <a:ext cx="2743380" cy="519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panose="02040503050406030204" pitchFamily="18" charset="0"/>
                            </a:rPr>
                          </m:ctrlPr>
                        </m:dPr>
                        <m:e>
                          <m:m>
                            <m:mPr>
                              <m:mcs>
                                <m:mc>
                                  <m:mcPr>
                                    <m:count m:val="1"/>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3.00</m:t>
                                </m:r>
                              </m:e>
                            </m:mr>
                            <m:mr>
                              <m:e>
                                <m:r>
                                  <a:rPr lang="en-US" b="0" i="1" smtClean="0">
                                    <a:solidFill>
                                      <a:schemeClr val="bg1"/>
                                    </a:solidFill>
                                    <a:latin typeface="Cambria Math" panose="02040503050406030204" pitchFamily="18" charset="0"/>
                                  </a:rPr>
                                  <m:t>13.25</m:t>
                                </m:r>
                              </m:e>
                            </m:mr>
                          </m:m>
                        </m:e>
                      </m:d>
                      <m:r>
                        <a:rPr lang="en-US" i="1" smtClean="0">
                          <a:solidFill>
                            <a:schemeClr val="bg1"/>
                          </a:solidFill>
                          <a:latin typeface="Cambria Math" panose="02040503050406030204" pitchFamily="18" charset="0"/>
                          <a:ea typeface="Cambria Math" panose="02040503050406030204" pitchFamily="18" charset="0"/>
                        </a:rPr>
                        <m:t>=</m:t>
                      </m:r>
                      <m:d>
                        <m:dPr>
                          <m:begChr m:val="["/>
                          <m:endChr m:val="]"/>
                          <m:ctrlPr>
                            <a:rPr lang="en-US" i="1" smtClean="0">
                              <a:solidFill>
                                <a:schemeClr val="bg1"/>
                              </a:solidFill>
                              <a:latin typeface="Cambria Math" panose="02040503050406030204" pitchFamily="18" charset="0"/>
                              <a:ea typeface="Cambria Math" panose="02040503050406030204" pitchFamily="18" charset="0"/>
                            </a:rPr>
                          </m:ctrlPr>
                        </m:dPr>
                        <m:e>
                          <m:m>
                            <m:mPr>
                              <m:mcs>
                                <m:mc>
                                  <m:mcPr>
                                    <m:count m:val="2"/>
                                    <m:mcJc m:val="center"/>
                                  </m:mcPr>
                                </m:mc>
                              </m:mcs>
                              <m:ctrlPr>
                                <a:rPr lang="en-US" i="1" smtClean="0">
                                  <a:solidFill>
                                    <a:schemeClr val="bg1"/>
                                  </a:solidFill>
                                  <a:latin typeface="Cambria Math" panose="02040503050406030204" pitchFamily="18" charset="0"/>
                                  <a:ea typeface="Cambria Math" panose="02040503050406030204" pitchFamily="18" charset="0"/>
                                </a:rPr>
                              </m:ctrlPr>
                            </m:mPr>
                            <m:mr>
                              <m:e>
                                <m:r>
                                  <m:rPr>
                                    <m:brk m:alnAt="7"/>
                                  </m:rPr>
                                  <a:rPr lang="en-US" b="0" i="1" smtClean="0">
                                    <a:solidFill>
                                      <a:schemeClr val="bg1"/>
                                    </a:solidFill>
                                    <a:latin typeface="Cambria Math" panose="02040503050406030204" pitchFamily="18" charset="0"/>
                                    <a:ea typeface="Cambria Math" panose="02040503050406030204" pitchFamily="18" charset="0"/>
                                  </a:rPr>
                                  <m:t>1</m:t>
                                </m:r>
                              </m:e>
                              <m:e>
                                <m:r>
                                  <a:rPr lang="en-US" b="0" i="1" smtClean="0">
                                    <a:solidFill>
                                      <a:schemeClr val="bg1"/>
                                    </a:solidFill>
                                    <a:latin typeface="Cambria Math" panose="02040503050406030204" pitchFamily="18" charset="0"/>
                                    <a:ea typeface="Cambria Math" panose="02040503050406030204" pitchFamily="18" charset="0"/>
                                  </a:rPr>
                                  <m:t>194.98</m:t>
                                </m:r>
                              </m:e>
                            </m:mr>
                            <m:mr>
                              <m:e>
                                <m:r>
                                  <a:rPr lang="en-US" b="0" i="1" smtClean="0">
                                    <a:solidFill>
                                      <a:schemeClr val="bg1"/>
                                    </a:solidFill>
                                    <a:latin typeface="Cambria Math" panose="02040503050406030204" pitchFamily="18" charset="0"/>
                                    <a:ea typeface="Cambria Math" panose="02040503050406030204" pitchFamily="18" charset="0"/>
                                  </a:rPr>
                                  <m:t>1</m:t>
                                </m:r>
                              </m:e>
                              <m:e>
                                <m:r>
                                  <a:rPr lang="en-US" b="0" i="1" smtClean="0">
                                    <a:solidFill>
                                      <a:schemeClr val="bg1"/>
                                    </a:solidFill>
                                    <a:latin typeface="Cambria Math" panose="02040503050406030204" pitchFamily="18" charset="0"/>
                                    <a:ea typeface="Cambria Math" panose="02040503050406030204" pitchFamily="18" charset="0"/>
                                  </a:rPr>
                                  <m:t>224.63</m:t>
                                </m:r>
                              </m:e>
                            </m:mr>
                          </m:m>
                        </m:e>
                      </m:d>
                      <m:d>
                        <m:dPr>
                          <m:begChr m:val="["/>
                          <m:endChr m:val="]"/>
                          <m:ctrlPr>
                            <a:rPr lang="en-US" i="1">
                              <a:solidFill>
                                <a:schemeClr val="bg1"/>
                              </a:solidFill>
                              <a:latin typeface="Cambria Math" panose="02040503050406030204" pitchFamily="18" charset="0"/>
                              <a:ea typeface="Cambria Math" panose="02040503050406030204" pitchFamily="18" charset="0"/>
                            </a:rPr>
                          </m:ctrlPr>
                        </m:dPr>
                        <m:e>
                          <m:m>
                            <m:mPr>
                              <m:mcs>
                                <m:mc>
                                  <m:mcPr>
                                    <m:count m:val="1"/>
                                    <m:mcJc m:val="center"/>
                                  </m:mcPr>
                                </m:mc>
                              </m:mcs>
                              <m:ctrlPr>
                                <a:rPr lang="en-US" i="1">
                                  <a:solidFill>
                                    <a:schemeClr val="bg1"/>
                                  </a:solidFill>
                                  <a:latin typeface="Cambria Math" panose="02040503050406030204" pitchFamily="18" charset="0"/>
                                  <a:ea typeface="Cambria Math" panose="02040503050406030204" pitchFamily="18" charset="0"/>
                                </a:rPr>
                              </m:ctrlPr>
                            </m:mPr>
                            <m:mr>
                              <m:e>
                                <m:sSub>
                                  <m:sSubPr>
                                    <m:ctrlPr>
                                      <a:rPr lang="en-US" i="1">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𝜃</m:t>
                                    </m:r>
                                  </m:e>
                                  <m:sub>
                                    <m:r>
                                      <a:rPr lang="en-US" i="1">
                                        <a:solidFill>
                                          <a:schemeClr val="bg1"/>
                                        </a:solidFill>
                                        <a:latin typeface="Cambria Math" panose="02040503050406030204" pitchFamily="18" charset="0"/>
                                        <a:ea typeface="Cambria Math" panose="02040503050406030204" pitchFamily="18" charset="0"/>
                                      </a:rPr>
                                      <m:t>0</m:t>
                                    </m:r>
                                  </m:sub>
                                </m:sSub>
                              </m:e>
                            </m:mr>
                            <m:mr>
                              <m:e>
                                <m:sSub>
                                  <m:sSubPr>
                                    <m:ctrlPr>
                                      <a:rPr lang="en-US" i="1">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𝜃</m:t>
                                    </m:r>
                                  </m:e>
                                  <m:sub>
                                    <m:r>
                                      <a:rPr lang="en-US" i="1">
                                        <a:solidFill>
                                          <a:schemeClr val="bg1"/>
                                        </a:solidFill>
                                        <a:latin typeface="Cambria Math" panose="02040503050406030204" pitchFamily="18" charset="0"/>
                                        <a:ea typeface="Cambria Math" panose="02040503050406030204" pitchFamily="18" charset="0"/>
                                      </a:rPr>
                                      <m:t>1</m:t>
                                    </m:r>
                                  </m:sub>
                                </m:sSub>
                              </m:e>
                            </m:mr>
                          </m:m>
                        </m:e>
                      </m:d>
                    </m:oMath>
                  </m:oMathPara>
                </a14:m>
                <a:endParaRPr lang="en-US" dirty="0">
                  <a:solidFill>
                    <a:schemeClr val="bg1"/>
                  </a:solidFill>
                </a:endParaRPr>
              </a:p>
            </p:txBody>
          </p:sp>
        </mc:Choice>
        <mc:Fallback xmlns="">
          <p:sp>
            <p:nvSpPr>
              <p:cNvPr id="13" name="TextBox 12">
                <a:extLst>
                  <a:ext uri="{FF2B5EF4-FFF2-40B4-BE49-F238E27FC236}">
                    <a16:creationId xmlns:a16="http://schemas.microsoft.com/office/drawing/2014/main" id="{B680E191-A97E-4F9D-A6AB-7F8B32DFA514}"/>
                  </a:ext>
                </a:extLst>
              </p:cNvPr>
              <p:cNvSpPr txBox="1">
                <a:spLocks noRot="1" noChangeAspect="1" noMove="1" noResize="1" noEditPoints="1" noAdjustHandles="1" noChangeArrowheads="1" noChangeShapeType="1" noTextEdit="1"/>
              </p:cNvSpPr>
              <p:nvPr/>
            </p:nvSpPr>
            <p:spPr>
              <a:xfrm>
                <a:off x="1002987" y="2951248"/>
                <a:ext cx="2743380" cy="519373"/>
              </a:xfrm>
              <a:prstGeom prst="rect">
                <a:avLst/>
              </a:prstGeom>
              <a:blipFill>
                <a:blip r:embed="rId3"/>
                <a:stretch>
                  <a:fillRect b="-1176"/>
                </a:stretch>
              </a:blipFill>
            </p:spPr>
            <p:txBody>
              <a:bodyPr/>
              <a:lstStyle/>
              <a:p>
                <a:r>
                  <a:rPr lang="en-US">
                    <a:noFill/>
                  </a:rPr>
                  <a:t> </a:t>
                </a:r>
              </a:p>
            </p:txBody>
          </p:sp>
        </mc:Fallback>
      </mc:AlternateContent>
      <p:sp>
        <p:nvSpPr>
          <p:cNvPr id="16" name="Rectangle: Rounded Corners 15">
            <a:extLst>
              <a:ext uri="{FF2B5EF4-FFF2-40B4-BE49-F238E27FC236}">
                <a16:creationId xmlns:a16="http://schemas.microsoft.com/office/drawing/2014/main" id="{03A3E05D-A24B-47C7-84A7-17D29D6A6BA7}"/>
              </a:ext>
            </a:extLst>
          </p:cNvPr>
          <p:cNvSpPr/>
          <p:nvPr/>
        </p:nvSpPr>
        <p:spPr>
          <a:xfrm>
            <a:off x="933517" y="3905374"/>
            <a:ext cx="4297010" cy="977345"/>
          </a:xfrm>
          <a:prstGeom prst="roundRect">
            <a:avLst>
              <a:gd name="adj" fmla="val 6571"/>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C65BF41-DA2D-4B20-BCAB-0E189DB9872F}"/>
                  </a:ext>
                </a:extLst>
              </p:cNvPr>
              <p:cNvSpPr txBox="1"/>
              <p:nvPr/>
            </p:nvSpPr>
            <p:spPr>
              <a:xfrm>
                <a:off x="1052756" y="3920766"/>
                <a:ext cx="2188420" cy="833498"/>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solidFill>
                              <a:schemeClr val="bg1"/>
                            </a:solidFill>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chemeClr val="bg1"/>
                                </a:solidFill>
                                <a:latin typeface="Cambria Math" panose="02040503050406030204" pitchFamily="18" charset="0"/>
                                <a:ea typeface="Cambria Math" panose="02040503050406030204" pitchFamily="18" charset="0"/>
                              </a:rPr>
                            </m:ctrlPr>
                          </m:mPr>
                          <m:mr>
                            <m:e>
                              <m:sSub>
                                <m:sSubPr>
                                  <m:ctrlPr>
                                    <a:rPr lang="en-US" i="1" smtClean="0">
                                      <a:solidFill>
                                        <a:schemeClr val="bg1"/>
                                      </a:solidFill>
                                      <a:latin typeface="Cambria Math" panose="02040503050406030204" pitchFamily="18" charset="0"/>
                                      <a:ea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0</m:t>
                                  </m:r>
                                </m:sub>
                              </m:sSub>
                            </m:e>
                          </m:mr>
                          <m:mr>
                            <m:e>
                              <m:sSub>
                                <m:sSubPr>
                                  <m:ctrlPr>
                                    <a:rPr lang="en-US" i="1" smtClean="0">
                                      <a:solidFill>
                                        <a:schemeClr val="bg1"/>
                                      </a:solidFill>
                                      <a:latin typeface="Cambria Math" panose="02040503050406030204" pitchFamily="18" charset="0"/>
                                      <a:ea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1</m:t>
                                  </m:r>
                                </m:sub>
                              </m:sSub>
                            </m:e>
                          </m:mr>
                        </m:m>
                      </m:e>
                    </m:d>
                    <m:r>
                      <a:rPr lang="en-US" i="1" smtClean="0">
                        <a:solidFill>
                          <a:schemeClr val="bg1"/>
                        </a:solidFill>
                        <a:latin typeface="Cambria Math" panose="02040503050406030204" pitchFamily="18" charset="0"/>
                        <a:ea typeface="Cambria Math" panose="02040503050406030204" pitchFamily="18" charset="0"/>
                      </a:rPr>
                      <m:t>=</m:t>
                    </m:r>
                    <m:sSup>
                      <m:sSupPr>
                        <m:ctrlPr>
                          <a:rPr lang="en-US" i="1" smtClean="0">
                            <a:solidFill>
                              <a:schemeClr val="bg1"/>
                            </a:solidFill>
                            <a:latin typeface="Cambria Math" panose="02040503050406030204" pitchFamily="18" charset="0"/>
                            <a:ea typeface="Cambria Math" panose="02040503050406030204" pitchFamily="18" charset="0"/>
                          </a:rPr>
                        </m:ctrlPr>
                      </m:sSupPr>
                      <m:e>
                        <m:d>
                          <m:dPr>
                            <m:begChr m:val="["/>
                            <m:endChr m:val="]"/>
                            <m:ctrlPr>
                              <a:rPr lang="en-US" i="1">
                                <a:solidFill>
                                  <a:schemeClr val="bg1"/>
                                </a:solidFill>
                                <a:latin typeface="Cambria Math" panose="02040503050406030204" pitchFamily="18" charset="0"/>
                                <a:ea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ea typeface="Cambria Math" panose="02040503050406030204" pitchFamily="18" charset="0"/>
                                  </a:rPr>
                                </m:ctrlPr>
                              </m:mPr>
                              <m:mr>
                                <m:e>
                                  <m:r>
                                    <m:rPr>
                                      <m:brk m:alnAt="7"/>
                                    </m:rPr>
                                    <a:rPr lang="en-US" i="1">
                                      <a:solidFill>
                                        <a:schemeClr val="bg1"/>
                                      </a:solidFill>
                                      <a:latin typeface="Cambria Math" panose="02040503050406030204" pitchFamily="18" charset="0"/>
                                      <a:ea typeface="Cambria Math" panose="02040503050406030204" pitchFamily="18" charset="0"/>
                                    </a:rPr>
                                    <m:t>1</m:t>
                                  </m:r>
                                </m:e>
                                <m:e>
                                  <m:sSub>
                                    <m:sSubPr>
                                      <m:ctrlPr>
                                        <a:rPr lang="en-US" i="1">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𝑥</m:t>
                                      </m:r>
                                    </m:e>
                                    <m:sub>
                                      <m:r>
                                        <a:rPr lang="en-US" i="1">
                                          <a:solidFill>
                                            <a:schemeClr val="bg1"/>
                                          </a:solidFill>
                                          <a:latin typeface="Cambria Math" panose="02040503050406030204" pitchFamily="18" charset="0"/>
                                          <a:ea typeface="Cambria Math" panose="02040503050406030204" pitchFamily="18" charset="0"/>
                                        </a:rPr>
                                        <m:t>1</m:t>
                                      </m:r>
                                    </m:sub>
                                  </m:sSub>
                                </m:e>
                              </m:mr>
                              <m:mr>
                                <m:e>
                                  <m:r>
                                    <a:rPr lang="en-US" i="1">
                                      <a:solidFill>
                                        <a:schemeClr val="bg1"/>
                                      </a:solidFill>
                                      <a:latin typeface="Cambria Math" panose="02040503050406030204" pitchFamily="18" charset="0"/>
                                      <a:ea typeface="Cambria Math" panose="02040503050406030204" pitchFamily="18" charset="0"/>
                                    </a:rPr>
                                    <m:t>⋮</m:t>
                                  </m:r>
                                </m:e>
                                <m:e>
                                  <m:r>
                                    <a:rPr lang="en-US" i="1">
                                      <a:solidFill>
                                        <a:schemeClr val="bg1"/>
                                      </a:solidFill>
                                      <a:latin typeface="Cambria Math" panose="02040503050406030204" pitchFamily="18" charset="0"/>
                                      <a:ea typeface="Cambria Math" panose="02040503050406030204" pitchFamily="18" charset="0"/>
                                    </a:rPr>
                                    <m:t>⋮</m:t>
                                  </m:r>
                                </m:e>
                              </m:mr>
                              <m:mr>
                                <m:e>
                                  <m:r>
                                    <a:rPr lang="en-US" i="1">
                                      <a:solidFill>
                                        <a:schemeClr val="bg1"/>
                                      </a:solidFill>
                                      <a:latin typeface="Cambria Math" panose="02040503050406030204" pitchFamily="18" charset="0"/>
                                      <a:ea typeface="Cambria Math" panose="02040503050406030204" pitchFamily="18" charset="0"/>
                                    </a:rPr>
                                    <m:t>1</m:t>
                                  </m:r>
                                </m:e>
                                <m:e>
                                  <m:sSub>
                                    <m:sSubPr>
                                      <m:ctrlPr>
                                        <a:rPr lang="en-US" i="1">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𝑥</m:t>
                                      </m:r>
                                    </m:e>
                                    <m:sub>
                                      <m:r>
                                        <a:rPr lang="en-US" i="1">
                                          <a:solidFill>
                                            <a:schemeClr val="bg1"/>
                                          </a:solidFill>
                                          <a:latin typeface="Cambria Math" panose="02040503050406030204" pitchFamily="18" charset="0"/>
                                          <a:ea typeface="Cambria Math" panose="02040503050406030204" pitchFamily="18" charset="0"/>
                                        </a:rPr>
                                        <m:t>𝑛</m:t>
                                      </m:r>
                                    </m:sub>
                                  </m:sSub>
                                </m:e>
                              </m:mr>
                            </m:m>
                          </m:e>
                        </m:d>
                      </m:e>
                      <m:sup>
                        <m:r>
                          <a:rPr lang="en-US" b="0" i="1" smtClean="0">
                            <a:solidFill>
                              <a:schemeClr val="bg1"/>
                            </a:solidFill>
                            <a:latin typeface="Cambria Math" panose="02040503050406030204" pitchFamily="18" charset="0"/>
                            <a:ea typeface="Cambria Math" panose="02040503050406030204" pitchFamily="18" charset="0"/>
                          </a:rPr>
                          <m:t>−1</m:t>
                        </m:r>
                      </m:sup>
                    </m:sSup>
                  </m:oMath>
                </a14:m>
                <a:r>
                  <a:rPr lang="en-US" dirty="0">
                    <a:solidFill>
                      <a:schemeClr val="bg1"/>
                    </a:solidFill>
                    <a:ea typeface="Cambria Math" panose="02040503050406030204" pitchFamily="18" charset="0"/>
                  </a:rPr>
                  <a:t> </a:t>
                </a:r>
                <a14:m>
                  <m:oMath xmlns:m="http://schemas.openxmlformats.org/officeDocument/2006/math">
                    <m:d>
                      <m:dPr>
                        <m:begChr m:val="["/>
                        <m:endChr m:val="]"/>
                        <m:ctrlPr>
                          <a:rPr lang="en-US" i="1">
                            <a:solidFill>
                              <a:schemeClr val="bg1"/>
                            </a:solidFill>
                            <a:latin typeface="Cambria Math" panose="02040503050406030204" pitchFamily="18" charset="0"/>
                            <a:ea typeface="Cambria Math" panose="02040503050406030204" pitchFamily="18" charset="0"/>
                          </a:rPr>
                        </m:ctrlPr>
                      </m:dPr>
                      <m:e>
                        <m:m>
                          <m:mPr>
                            <m:mcs>
                              <m:mc>
                                <m:mcPr>
                                  <m:count m:val="1"/>
                                  <m:mcJc m:val="center"/>
                                </m:mcPr>
                              </m:mc>
                            </m:mcs>
                            <m:ctrlPr>
                              <a:rPr lang="en-US" i="1">
                                <a:solidFill>
                                  <a:schemeClr val="bg1"/>
                                </a:solidFill>
                                <a:latin typeface="Cambria Math" panose="02040503050406030204" pitchFamily="18" charset="0"/>
                                <a:ea typeface="Cambria Math" panose="02040503050406030204" pitchFamily="18" charset="0"/>
                              </a:rPr>
                            </m:ctrlPr>
                          </m:mPr>
                          <m:mr>
                            <m:e>
                              <m:sSub>
                                <m:sSubPr>
                                  <m:ctrlPr>
                                    <a:rPr lang="en-US" i="1">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𝑦</m:t>
                                  </m:r>
                                </m:e>
                                <m:sub>
                                  <m:r>
                                    <a:rPr lang="en-US" i="1">
                                      <a:solidFill>
                                        <a:schemeClr val="bg1"/>
                                      </a:solidFill>
                                      <a:latin typeface="Cambria Math" panose="02040503050406030204" pitchFamily="18" charset="0"/>
                                      <a:ea typeface="Cambria Math" panose="02040503050406030204" pitchFamily="18" charset="0"/>
                                    </a:rPr>
                                    <m:t>1</m:t>
                                  </m:r>
                                </m:sub>
                              </m:sSub>
                            </m:e>
                          </m:mr>
                          <m:mr>
                            <m:e>
                              <m:r>
                                <a:rPr lang="en-US" i="1">
                                  <a:solidFill>
                                    <a:schemeClr val="bg1"/>
                                  </a:solidFill>
                                  <a:latin typeface="Cambria Math" panose="02040503050406030204" pitchFamily="18" charset="0"/>
                                  <a:ea typeface="Cambria Math" panose="02040503050406030204" pitchFamily="18" charset="0"/>
                                </a:rPr>
                                <m:t>⋮</m:t>
                              </m:r>
                            </m:e>
                          </m:mr>
                          <m:mr>
                            <m:e>
                              <m:sSub>
                                <m:sSubPr>
                                  <m:ctrlPr>
                                    <a:rPr lang="en-US" i="1">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𝑦</m:t>
                                  </m:r>
                                </m:e>
                                <m:sub>
                                  <m:r>
                                    <a:rPr lang="en-US" i="1">
                                      <a:solidFill>
                                        <a:schemeClr val="bg1"/>
                                      </a:solidFill>
                                      <a:latin typeface="Cambria Math" panose="02040503050406030204" pitchFamily="18" charset="0"/>
                                      <a:ea typeface="Cambria Math" panose="02040503050406030204" pitchFamily="18" charset="0"/>
                                    </a:rPr>
                                    <m:t>𝑛</m:t>
                                  </m:r>
                                </m:sub>
                              </m:sSub>
                            </m:e>
                          </m:mr>
                        </m:m>
                      </m:e>
                    </m:d>
                  </m:oMath>
                </a14:m>
                <a:endParaRPr lang="en-US" dirty="0">
                  <a:solidFill>
                    <a:schemeClr val="bg1"/>
                  </a:solidFill>
                </a:endParaRPr>
              </a:p>
            </p:txBody>
          </p:sp>
        </mc:Choice>
        <mc:Fallback xmlns="">
          <p:sp>
            <p:nvSpPr>
              <p:cNvPr id="14" name="TextBox 13">
                <a:extLst>
                  <a:ext uri="{FF2B5EF4-FFF2-40B4-BE49-F238E27FC236}">
                    <a16:creationId xmlns:a16="http://schemas.microsoft.com/office/drawing/2014/main" id="{7C65BF41-DA2D-4B20-BCAB-0E189DB9872F}"/>
                  </a:ext>
                </a:extLst>
              </p:cNvPr>
              <p:cNvSpPr txBox="1">
                <a:spLocks noRot="1" noChangeAspect="1" noMove="1" noResize="1" noEditPoints="1" noAdjustHandles="1" noChangeArrowheads="1" noChangeShapeType="1" noTextEdit="1"/>
              </p:cNvSpPr>
              <p:nvPr/>
            </p:nvSpPr>
            <p:spPr>
              <a:xfrm>
                <a:off x="1052756" y="3920766"/>
                <a:ext cx="2188420" cy="833498"/>
              </a:xfrm>
              <a:prstGeom prst="rect">
                <a:avLst/>
              </a:prstGeom>
              <a:blipFill>
                <a:blip r:embed="rId4"/>
                <a:stretch>
                  <a:fillRect/>
                </a:stretch>
              </a:blipFill>
            </p:spPr>
            <p:txBody>
              <a:bodyPr/>
              <a:lstStyle/>
              <a:p>
                <a:r>
                  <a:rPr lang="en-US">
                    <a:noFill/>
                  </a:rPr>
                  <a:t> </a:t>
                </a:r>
              </a:p>
            </p:txBody>
          </p:sp>
        </mc:Fallback>
      </mc:AlternateContent>
      <p:sp>
        <p:nvSpPr>
          <p:cNvPr id="17" name="Rectangle: Rounded Corners 16">
            <a:extLst>
              <a:ext uri="{FF2B5EF4-FFF2-40B4-BE49-F238E27FC236}">
                <a16:creationId xmlns:a16="http://schemas.microsoft.com/office/drawing/2014/main" id="{FC76830F-65BB-43A5-9BAE-4D9E8758EADF}"/>
              </a:ext>
            </a:extLst>
          </p:cNvPr>
          <p:cNvSpPr/>
          <p:nvPr/>
        </p:nvSpPr>
        <p:spPr>
          <a:xfrm>
            <a:off x="933517" y="5253986"/>
            <a:ext cx="4297010" cy="676298"/>
          </a:xfrm>
          <a:prstGeom prst="roundRect">
            <a:avLst>
              <a:gd name="adj" fmla="val 6571"/>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88CC612-1FFB-4727-A09D-3A09B323BE2E}"/>
                  </a:ext>
                </a:extLst>
              </p:cNvPr>
              <p:cNvSpPr txBox="1"/>
              <p:nvPr/>
            </p:nvSpPr>
            <p:spPr>
              <a:xfrm>
                <a:off x="938900" y="5304959"/>
                <a:ext cx="4297010" cy="519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chemeClr val="bg1"/>
                                  </a:solidFill>
                                  <a:latin typeface="Cambria Math" panose="02040503050406030204" pitchFamily="18" charset="0"/>
                                  <a:ea typeface="Cambria Math" panose="02040503050406030204" pitchFamily="18" charset="0"/>
                                </a:rPr>
                              </m:ctrlPr>
                            </m:mPr>
                            <m:mr>
                              <m:e>
                                <m:sSub>
                                  <m:sSubPr>
                                    <m:ctrlPr>
                                      <a:rPr lang="en-US" i="1" smtClean="0">
                                        <a:solidFill>
                                          <a:schemeClr val="bg1"/>
                                        </a:solidFill>
                                        <a:latin typeface="Cambria Math" panose="02040503050406030204" pitchFamily="18" charset="0"/>
                                        <a:ea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0</m:t>
                                    </m:r>
                                  </m:sub>
                                </m:sSub>
                              </m:e>
                            </m:mr>
                            <m:mr>
                              <m:e>
                                <m:sSub>
                                  <m:sSubPr>
                                    <m:ctrlPr>
                                      <a:rPr lang="en-US" i="1" smtClean="0">
                                        <a:solidFill>
                                          <a:schemeClr val="bg1"/>
                                        </a:solidFill>
                                        <a:latin typeface="Cambria Math" panose="02040503050406030204" pitchFamily="18" charset="0"/>
                                        <a:ea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1</m:t>
                                    </m:r>
                                  </m:sub>
                                </m:sSub>
                              </m:e>
                            </m:mr>
                          </m:m>
                        </m:e>
                      </m:d>
                      <m:r>
                        <a:rPr lang="en-US" i="1" smtClean="0">
                          <a:solidFill>
                            <a:schemeClr val="bg1"/>
                          </a:solidFill>
                          <a:latin typeface="Cambria Math" panose="02040503050406030204" pitchFamily="18" charset="0"/>
                          <a:ea typeface="Cambria Math" panose="02040503050406030204" pitchFamily="18" charset="0"/>
                        </a:rPr>
                        <m:t>=</m:t>
                      </m:r>
                      <m:d>
                        <m:dPr>
                          <m:begChr m:val="["/>
                          <m:endChr m:val="]"/>
                          <m:ctrlPr>
                            <a:rPr lang="en-US" i="1" smtClean="0">
                              <a:solidFill>
                                <a:schemeClr val="bg1"/>
                              </a:solidFill>
                              <a:latin typeface="Cambria Math" panose="02040503050406030204" pitchFamily="18" charset="0"/>
                              <a:ea typeface="Cambria Math" panose="02040503050406030204" pitchFamily="18" charset="0"/>
                            </a:rPr>
                          </m:ctrlPr>
                        </m:dPr>
                        <m:e>
                          <m:m>
                            <m:mPr>
                              <m:mcs>
                                <m:mc>
                                  <m:mcPr>
                                    <m:count m:val="2"/>
                                    <m:mcJc m:val="center"/>
                                  </m:mcPr>
                                </m:mc>
                              </m:mcs>
                              <m:ctrlPr>
                                <a:rPr lang="en-US" i="1" smtClean="0">
                                  <a:solidFill>
                                    <a:schemeClr val="bg1"/>
                                  </a:solidFill>
                                  <a:latin typeface="Cambria Math" panose="02040503050406030204" pitchFamily="18" charset="0"/>
                                  <a:ea typeface="Cambria Math" panose="02040503050406030204" pitchFamily="18" charset="0"/>
                                </a:rPr>
                              </m:ctrlPr>
                            </m:mPr>
                            <m:mr>
                              <m:e>
                                <m:r>
                                  <m:rPr>
                                    <m:brk m:alnAt="7"/>
                                  </m:rPr>
                                  <a:rPr lang="en-US" b="0" i="1" smtClean="0">
                                    <a:solidFill>
                                      <a:schemeClr val="bg1"/>
                                    </a:solidFill>
                                    <a:latin typeface="Cambria Math" panose="02040503050406030204" pitchFamily="18" charset="0"/>
                                    <a:ea typeface="Cambria Math" panose="02040503050406030204" pitchFamily="18" charset="0"/>
                                  </a:rPr>
                                  <m:t>7</m:t>
                                </m:r>
                                <m:r>
                                  <a:rPr lang="en-US" b="0" i="1" smtClean="0">
                                    <a:solidFill>
                                      <a:schemeClr val="bg1"/>
                                    </a:solidFill>
                                    <a:latin typeface="Cambria Math" panose="02040503050406030204" pitchFamily="18" charset="0"/>
                                    <a:ea typeface="Cambria Math" panose="02040503050406030204" pitchFamily="18" charset="0"/>
                                  </a:rPr>
                                  <m:t>.58</m:t>
                                </m:r>
                              </m:e>
                              <m:e>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6.58</m:t>
                                </m:r>
                              </m:e>
                            </m:mr>
                            <m:mr>
                              <m:e>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0.03</m:t>
                                </m:r>
                              </m:e>
                              <m:e>
                                <m:r>
                                  <a:rPr lang="en-US" b="0" i="1" smtClean="0">
                                    <a:solidFill>
                                      <a:schemeClr val="bg1"/>
                                    </a:solidFill>
                                    <a:latin typeface="Cambria Math" panose="02040503050406030204" pitchFamily="18" charset="0"/>
                                    <a:ea typeface="Cambria Math" panose="02040503050406030204" pitchFamily="18" charset="0"/>
                                  </a:rPr>
                                  <m:t>0.03</m:t>
                                </m:r>
                              </m:e>
                            </m:mr>
                          </m:m>
                        </m:e>
                      </m:d>
                      <m:d>
                        <m:dPr>
                          <m:begChr m:val="["/>
                          <m:endChr m:val="]"/>
                          <m:ctrlPr>
                            <a:rPr lang="en-US" i="1" smtClean="0">
                              <a:solidFill>
                                <a:schemeClr val="bg1"/>
                              </a:solidFill>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chemeClr val="bg1"/>
                                  </a:solidFill>
                                  <a:latin typeface="Cambria Math" panose="02040503050406030204" pitchFamily="18" charset="0"/>
                                  <a:ea typeface="Cambria Math" panose="02040503050406030204" pitchFamily="18" charset="0"/>
                                </a:rPr>
                              </m:ctrlPr>
                            </m:mPr>
                            <m:mr>
                              <m:e>
                                <m:r>
                                  <m:rPr>
                                    <m:brk m:alnAt="7"/>
                                  </m:rPr>
                                  <a:rPr lang="en-US" b="0" i="1" smtClean="0">
                                    <a:solidFill>
                                      <a:schemeClr val="bg1"/>
                                    </a:solidFill>
                                    <a:latin typeface="Cambria Math" panose="02040503050406030204" pitchFamily="18" charset="0"/>
                                    <a:ea typeface="Cambria Math" panose="02040503050406030204" pitchFamily="18" charset="0"/>
                                  </a:rPr>
                                  <m:t>4</m:t>
                                </m:r>
                                <m:r>
                                  <a:rPr lang="en-US" b="0" i="1" smtClean="0">
                                    <a:solidFill>
                                      <a:schemeClr val="bg1"/>
                                    </a:solidFill>
                                    <a:latin typeface="Cambria Math" panose="02040503050406030204" pitchFamily="18" charset="0"/>
                                    <a:ea typeface="Cambria Math" panose="02040503050406030204" pitchFamily="18" charset="0"/>
                                  </a:rPr>
                                  <m:t>3.00</m:t>
                                </m:r>
                              </m:e>
                            </m:mr>
                            <m:mr>
                              <m:e>
                                <m:r>
                                  <a:rPr lang="en-US" b="0" i="1" smtClean="0">
                                    <a:solidFill>
                                      <a:schemeClr val="bg1"/>
                                    </a:solidFill>
                                    <a:latin typeface="Cambria Math" panose="02040503050406030204" pitchFamily="18" charset="0"/>
                                    <a:ea typeface="Cambria Math" panose="02040503050406030204" pitchFamily="18" charset="0"/>
                                  </a:rPr>
                                  <m:t>13.25</m:t>
                                </m:r>
                              </m:e>
                            </m:mr>
                          </m:m>
                        </m:e>
                      </m:d>
                      <m:r>
                        <a:rPr lang="en-US" i="1" smtClean="0">
                          <a:solidFill>
                            <a:schemeClr val="bg1"/>
                          </a:solidFill>
                          <a:latin typeface="Cambria Math" panose="02040503050406030204" pitchFamily="18" charset="0"/>
                          <a:ea typeface="Cambria Math" panose="02040503050406030204" pitchFamily="18" charset="0"/>
                        </a:rPr>
                        <m:t>=</m:t>
                      </m:r>
                      <m:d>
                        <m:dPr>
                          <m:begChr m:val="["/>
                          <m:endChr m:val="]"/>
                          <m:ctrlPr>
                            <a:rPr lang="en-US" i="1" smtClean="0">
                              <a:solidFill>
                                <a:schemeClr val="bg1"/>
                              </a:solidFill>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chemeClr val="bg1"/>
                                  </a:solidFill>
                                  <a:latin typeface="Cambria Math" panose="02040503050406030204" pitchFamily="18" charset="0"/>
                                  <a:ea typeface="Cambria Math" panose="02040503050406030204" pitchFamily="18" charset="0"/>
                                </a:rPr>
                              </m:ctrlPr>
                            </m:mPr>
                            <m:mr>
                              <m:e>
                                <m:r>
                                  <m:rPr>
                                    <m:brk m:alnAt="7"/>
                                  </m:rPr>
                                  <a:rPr lang="en-US" b="0" i="1" smtClean="0">
                                    <a:solidFill>
                                      <a:schemeClr val="bg1"/>
                                    </a:solidFill>
                                    <a:latin typeface="Cambria Math" panose="02040503050406030204" pitchFamily="18" charset="0"/>
                                    <a:ea typeface="Cambria Math" panose="02040503050406030204" pitchFamily="18" charset="0"/>
                                  </a:rPr>
                                  <m:t>2</m:t>
                                </m:r>
                                <m:r>
                                  <a:rPr lang="en-US" b="0" i="1" smtClean="0">
                                    <a:solidFill>
                                      <a:schemeClr val="bg1"/>
                                    </a:solidFill>
                                    <a:latin typeface="Cambria Math" panose="02040503050406030204" pitchFamily="18" charset="0"/>
                                    <a:ea typeface="Cambria Math" panose="02040503050406030204" pitchFamily="18" charset="0"/>
                                  </a:rPr>
                                  <m:t>38.76</m:t>
                                </m:r>
                              </m:e>
                            </m:mr>
                            <m:mr>
                              <m:e>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0.89</m:t>
                                </m:r>
                              </m:e>
                            </m:mr>
                          </m:m>
                        </m:e>
                      </m:d>
                    </m:oMath>
                  </m:oMathPara>
                </a14:m>
                <a:endParaRPr lang="en-US" dirty="0">
                  <a:solidFill>
                    <a:schemeClr val="bg1"/>
                  </a:solidFill>
                </a:endParaRPr>
              </a:p>
            </p:txBody>
          </p:sp>
        </mc:Choice>
        <mc:Fallback xmlns="">
          <p:sp>
            <p:nvSpPr>
              <p:cNvPr id="15" name="TextBox 14">
                <a:extLst>
                  <a:ext uri="{FF2B5EF4-FFF2-40B4-BE49-F238E27FC236}">
                    <a16:creationId xmlns:a16="http://schemas.microsoft.com/office/drawing/2014/main" id="{588CC612-1FFB-4727-A09D-3A09B323BE2E}"/>
                  </a:ext>
                </a:extLst>
              </p:cNvPr>
              <p:cNvSpPr txBox="1">
                <a:spLocks noRot="1" noChangeAspect="1" noMove="1" noResize="1" noEditPoints="1" noAdjustHandles="1" noChangeArrowheads="1" noChangeShapeType="1" noTextEdit="1"/>
              </p:cNvSpPr>
              <p:nvPr/>
            </p:nvSpPr>
            <p:spPr>
              <a:xfrm>
                <a:off x="938900" y="5304959"/>
                <a:ext cx="4297010" cy="519373"/>
              </a:xfrm>
              <a:prstGeom prst="rect">
                <a:avLst/>
              </a:prstGeom>
              <a:blipFill>
                <a:blip r:embed="rId5"/>
                <a:stretch>
                  <a:fillRect b="-1176"/>
                </a:stretch>
              </a:blipFill>
            </p:spPr>
            <p:txBody>
              <a:bodyPr/>
              <a:lstStyle/>
              <a:p>
                <a:r>
                  <a:rPr lang="en-US">
                    <a:noFill/>
                  </a:rPr>
                  <a:t> </a:t>
                </a:r>
              </a:p>
            </p:txBody>
          </p:sp>
        </mc:Fallback>
      </mc:AlternateContent>
    </p:spTree>
    <p:extLst>
      <p:ext uri="{BB962C8B-B14F-4D97-AF65-F5344CB8AC3E}">
        <p14:creationId xmlns:p14="http://schemas.microsoft.com/office/powerpoint/2010/main" val="852855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6D909C-08FE-4048-8384-62669A66BCFB}"/>
              </a:ext>
            </a:extLst>
          </p:cNvPr>
          <p:cNvSpPr>
            <a:spLocks noGrp="1"/>
          </p:cNvSpPr>
          <p:nvPr>
            <p:ph type="sldNum" sz="quarter" idx="12"/>
          </p:nvPr>
        </p:nvSpPr>
        <p:spPr/>
        <p:txBody>
          <a:bodyPr/>
          <a:lstStyle/>
          <a:p>
            <a:fld id="{A8160BDD-7155-D744-B749-9730458604AD}" type="slidenum">
              <a:rPr lang="en-US" smtClean="0"/>
              <a:pPr/>
              <a:t>12</a:t>
            </a:fld>
            <a:endParaRPr lang="en-US" dirty="0"/>
          </a:p>
        </p:txBody>
      </p:sp>
      <p:sp>
        <p:nvSpPr>
          <p:cNvPr id="3" name="Content Placeholder 2">
            <a:extLst>
              <a:ext uri="{FF2B5EF4-FFF2-40B4-BE49-F238E27FC236}">
                <a16:creationId xmlns:a16="http://schemas.microsoft.com/office/drawing/2014/main" id="{2BE93533-586E-4DDA-8544-224BBFFF4AD4}"/>
              </a:ext>
            </a:extLst>
          </p:cNvPr>
          <p:cNvSpPr>
            <a:spLocks noGrp="1"/>
          </p:cNvSpPr>
          <p:nvPr>
            <p:ph idx="1"/>
          </p:nvPr>
        </p:nvSpPr>
        <p:spPr>
          <a:xfrm>
            <a:off x="341925" y="1198581"/>
            <a:ext cx="8460150" cy="4920960"/>
          </a:xfrm>
        </p:spPr>
        <p:txBody>
          <a:bodyPr/>
          <a:lstStyle/>
          <a:p>
            <a:r>
              <a:rPr lang="en-US" dirty="0"/>
              <a:t>You cannot take the inverse of a non-square matrix. </a:t>
            </a:r>
          </a:p>
          <a:p>
            <a:pPr lvl="1"/>
            <a:r>
              <a:rPr lang="en-US" dirty="0"/>
              <a:t>Problem: When you plug in 15 data points, you end up with a 15 × 2 matrix for the </a:t>
            </a:r>
            <a:r>
              <a:rPr lang="en-US" i="1" dirty="0"/>
              <a:t>x</a:t>
            </a:r>
            <a:r>
              <a:rPr lang="en-US" dirty="0"/>
              <a:t> values.</a:t>
            </a:r>
          </a:p>
          <a:p>
            <a:pPr lvl="1"/>
            <a:r>
              <a:rPr lang="en-US" dirty="0"/>
              <a:t>Solution: Take the pseudoinverse of the matrix.</a:t>
            </a:r>
          </a:p>
          <a:p>
            <a:r>
              <a:rPr lang="en-US" dirty="0"/>
              <a:t>Moore–Penrose Inverse.</a:t>
            </a:r>
          </a:p>
          <a:p>
            <a:pPr lvl="1"/>
            <a:r>
              <a:rPr lang="en-US" dirty="0"/>
              <a:t>Transposes the matrix of </a:t>
            </a:r>
            <a:r>
              <a:rPr lang="en-US" i="1" dirty="0"/>
              <a:t>x</a:t>
            </a:r>
            <a:r>
              <a:rPr lang="en-US" dirty="0"/>
              <a:t> values.</a:t>
            </a:r>
          </a:p>
          <a:p>
            <a:r>
              <a:rPr lang="en-US" dirty="0"/>
              <a:t>Normal equation takes this pseudoinverse.</a:t>
            </a:r>
          </a:p>
          <a:p>
            <a:pPr lvl="1"/>
            <a:r>
              <a:rPr lang="en-US" dirty="0"/>
              <a:t>A closed-form solution.</a:t>
            </a:r>
          </a:p>
        </p:txBody>
      </p:sp>
      <p:sp>
        <p:nvSpPr>
          <p:cNvPr id="4" name="Title 3">
            <a:extLst>
              <a:ext uri="{FF2B5EF4-FFF2-40B4-BE49-F238E27FC236}">
                <a16:creationId xmlns:a16="http://schemas.microsoft.com/office/drawing/2014/main" id="{12D4B556-FC42-4B75-BD76-C561D9AFD54F}"/>
              </a:ext>
            </a:extLst>
          </p:cNvPr>
          <p:cNvSpPr>
            <a:spLocks noGrp="1"/>
          </p:cNvSpPr>
          <p:nvPr>
            <p:ph type="title"/>
          </p:nvPr>
        </p:nvSpPr>
        <p:spPr/>
        <p:txBody>
          <a:bodyPr/>
          <a:lstStyle/>
          <a:p>
            <a:r>
              <a:rPr lang="en-US" dirty="0"/>
              <a:t>Normal Equation</a:t>
            </a:r>
          </a:p>
        </p:txBody>
      </p:sp>
      <p:sp>
        <p:nvSpPr>
          <p:cNvPr id="5" name="Rectangle: Rounded Corners 4">
            <a:extLst>
              <a:ext uri="{FF2B5EF4-FFF2-40B4-BE49-F238E27FC236}">
                <a16:creationId xmlns:a16="http://schemas.microsoft.com/office/drawing/2014/main" id="{A9F10D83-3576-41F3-BAE1-34319EA14A6C}"/>
              </a:ext>
            </a:extLst>
          </p:cNvPr>
          <p:cNvSpPr/>
          <p:nvPr/>
        </p:nvSpPr>
        <p:spPr>
          <a:xfrm>
            <a:off x="899757" y="3577424"/>
            <a:ext cx="4827080" cy="2778988"/>
          </a:xfrm>
          <a:prstGeom prst="roundRect">
            <a:avLst>
              <a:gd name="adj" fmla="val 3812"/>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15448A-667C-4A49-B1F4-522A9964A891}"/>
                  </a:ext>
                </a:extLst>
              </p:cNvPr>
              <p:cNvSpPr txBox="1"/>
              <p:nvPr/>
            </p:nvSpPr>
            <p:spPr>
              <a:xfrm>
                <a:off x="1028825" y="3692156"/>
                <a:ext cx="9268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0" smtClean="0">
                          <a:solidFill>
                            <a:schemeClr val="bg1"/>
                          </a:solidFill>
                          <a:latin typeface="Cambria Math" panose="02040503050406030204" pitchFamily="18" charset="0"/>
                        </a:rPr>
                        <m:t>𝐲</m:t>
                      </m:r>
                      <m:r>
                        <a:rPr lang="en-US" b="0" i="1" smtClean="0">
                          <a:solidFill>
                            <a:schemeClr val="bg1"/>
                          </a:solidFill>
                          <a:latin typeface="Cambria Math" panose="02040503050406030204" pitchFamily="18" charset="0"/>
                          <a:ea typeface="Cambria Math" panose="02040503050406030204" pitchFamily="18" charset="0"/>
                        </a:rPr>
                        <m:t>=</m:t>
                      </m:r>
                      <m:r>
                        <a:rPr lang="en-US" b="1" i="0" smtClean="0">
                          <a:solidFill>
                            <a:schemeClr val="bg1"/>
                          </a:solidFill>
                          <a:latin typeface="Cambria Math" panose="02040503050406030204" pitchFamily="18" charset="0"/>
                          <a:ea typeface="Cambria Math" panose="02040503050406030204" pitchFamily="18" charset="0"/>
                        </a:rPr>
                        <m:t>𝐗</m:t>
                      </m:r>
                      <m:r>
                        <a:rPr lang="en-US" b="0" i="1" smtClean="0">
                          <a:solidFill>
                            <a:schemeClr val="bg1"/>
                          </a:solidFill>
                          <a:latin typeface="Cambria Math" panose="02040503050406030204" pitchFamily="18" charset="0"/>
                          <a:ea typeface="Cambria Math" panose="02040503050406030204" pitchFamily="18" charset="0"/>
                        </a:rPr>
                        <m:t>∙</m:t>
                      </m:r>
                      <m:r>
                        <a:rPr lang="en-US" b="1" i="0" smtClean="0">
                          <a:solidFill>
                            <a:schemeClr val="bg1"/>
                          </a:solidFill>
                          <a:latin typeface="Cambria Math" panose="02040503050406030204" pitchFamily="18" charset="0"/>
                          <a:ea typeface="Cambria Math" panose="02040503050406030204" pitchFamily="18" charset="0"/>
                        </a:rPr>
                        <m:t>𝛉</m:t>
                      </m:r>
                    </m:oMath>
                  </m:oMathPara>
                </a14:m>
                <a:endParaRPr lang="en-US" b="1" dirty="0">
                  <a:solidFill>
                    <a:schemeClr val="bg1"/>
                  </a:solidFill>
                </a:endParaRPr>
              </a:p>
            </p:txBody>
          </p:sp>
        </mc:Choice>
        <mc:Fallback xmlns="">
          <p:sp>
            <p:nvSpPr>
              <p:cNvPr id="7" name="TextBox 6">
                <a:extLst>
                  <a:ext uri="{FF2B5EF4-FFF2-40B4-BE49-F238E27FC236}">
                    <a16:creationId xmlns:a16="http://schemas.microsoft.com/office/drawing/2014/main" id="{2E15448A-667C-4A49-B1F4-522A9964A891}"/>
                  </a:ext>
                </a:extLst>
              </p:cNvPr>
              <p:cNvSpPr txBox="1">
                <a:spLocks noRot="1" noChangeAspect="1" noMove="1" noResize="1" noEditPoints="1" noAdjustHandles="1" noChangeArrowheads="1" noChangeShapeType="1" noTextEdit="1"/>
              </p:cNvSpPr>
              <p:nvPr/>
            </p:nvSpPr>
            <p:spPr>
              <a:xfrm>
                <a:off x="1028825" y="3692156"/>
                <a:ext cx="926857" cy="276999"/>
              </a:xfrm>
              <a:prstGeom prst="rect">
                <a:avLst/>
              </a:prstGeom>
              <a:blipFill>
                <a:blip r:embed="rId2"/>
                <a:stretch>
                  <a:fillRect l="-5921" r="-5921"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039AD3-413E-48D1-BBA8-0432D5C5BE82}"/>
                  </a:ext>
                </a:extLst>
              </p:cNvPr>
              <p:cNvSpPr txBox="1"/>
              <p:nvPr/>
            </p:nvSpPr>
            <p:spPr>
              <a:xfrm>
                <a:off x="1028825" y="4921773"/>
                <a:ext cx="14679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solidFill>
                                <a:schemeClr val="bg1"/>
                              </a:solidFill>
                              <a:latin typeface="Cambria Math" panose="02040503050406030204" pitchFamily="18" charset="0"/>
                            </a:rPr>
                          </m:ctrlPr>
                        </m:sSupPr>
                        <m:e>
                          <m:r>
                            <a:rPr lang="en-US" b="1" i="0" smtClean="0">
                              <a:solidFill>
                                <a:schemeClr val="bg1"/>
                              </a:solidFill>
                              <a:latin typeface="Cambria Math" panose="02040503050406030204" pitchFamily="18" charset="0"/>
                            </a:rPr>
                            <m:t>𝐗</m:t>
                          </m:r>
                        </m:e>
                        <m:sup>
                          <m:r>
                            <a:rPr lang="en-US" b="0" i="1" smtClean="0">
                              <a:solidFill>
                                <a:schemeClr val="bg1"/>
                              </a:solidFill>
                              <a:latin typeface="Cambria Math" panose="02040503050406030204" pitchFamily="18" charset="0"/>
                            </a:rPr>
                            <m:t>𝑇</m:t>
                          </m:r>
                        </m:sup>
                      </m:sSup>
                      <m:r>
                        <a:rPr lang="en-US" b="1" i="0" smtClean="0">
                          <a:solidFill>
                            <a:schemeClr val="bg1"/>
                          </a:solidFill>
                          <a:latin typeface="Cambria Math" panose="02040503050406030204" pitchFamily="18" charset="0"/>
                        </a:rPr>
                        <m:t>𝐲</m:t>
                      </m:r>
                      <m:r>
                        <a:rPr lang="en-US" b="0" i="1" smtClean="0">
                          <a:solidFill>
                            <a:schemeClr val="bg1"/>
                          </a:solidFill>
                          <a:latin typeface="Cambria Math" panose="02040503050406030204" pitchFamily="18" charset="0"/>
                          <a:ea typeface="Cambria Math" panose="02040503050406030204" pitchFamily="18" charset="0"/>
                        </a:rPr>
                        <m:t>=</m:t>
                      </m:r>
                      <m:sSup>
                        <m:sSupPr>
                          <m:ctrlPr>
                            <a:rPr lang="en-US" b="0" i="1" smtClean="0">
                              <a:solidFill>
                                <a:schemeClr val="bg1"/>
                              </a:solidFill>
                              <a:latin typeface="Cambria Math" panose="02040503050406030204" pitchFamily="18" charset="0"/>
                              <a:ea typeface="Cambria Math" panose="02040503050406030204" pitchFamily="18" charset="0"/>
                            </a:rPr>
                          </m:ctrlPr>
                        </m:sSupPr>
                        <m:e>
                          <m:r>
                            <a:rPr lang="en-US" b="1" i="0" smtClean="0">
                              <a:solidFill>
                                <a:schemeClr val="bg1"/>
                              </a:solidFill>
                              <a:latin typeface="Cambria Math" panose="02040503050406030204" pitchFamily="18" charset="0"/>
                              <a:ea typeface="Cambria Math" panose="02040503050406030204" pitchFamily="18" charset="0"/>
                            </a:rPr>
                            <m:t>𝐗</m:t>
                          </m:r>
                        </m:e>
                        <m:sup>
                          <m:r>
                            <a:rPr lang="en-US" b="0" i="1" smtClean="0">
                              <a:solidFill>
                                <a:schemeClr val="bg1"/>
                              </a:solidFill>
                              <a:latin typeface="Cambria Math" panose="02040503050406030204" pitchFamily="18" charset="0"/>
                              <a:ea typeface="Cambria Math" panose="02040503050406030204" pitchFamily="18" charset="0"/>
                            </a:rPr>
                            <m:t>𝑇</m:t>
                          </m:r>
                        </m:sup>
                      </m:sSup>
                      <m:r>
                        <a:rPr lang="en-US" b="1" i="0" smtClean="0">
                          <a:solidFill>
                            <a:schemeClr val="bg1"/>
                          </a:solidFill>
                          <a:latin typeface="Cambria Math" panose="02040503050406030204" pitchFamily="18" charset="0"/>
                          <a:ea typeface="Cambria Math" panose="02040503050406030204" pitchFamily="18" charset="0"/>
                        </a:rPr>
                        <m:t>𝐗</m:t>
                      </m:r>
                      <m:r>
                        <a:rPr lang="en-US" b="0" i="1" smtClean="0">
                          <a:solidFill>
                            <a:schemeClr val="bg1"/>
                          </a:solidFill>
                          <a:latin typeface="Cambria Math" panose="02040503050406030204" pitchFamily="18" charset="0"/>
                          <a:ea typeface="Cambria Math" panose="02040503050406030204" pitchFamily="18" charset="0"/>
                        </a:rPr>
                        <m:t>∙</m:t>
                      </m:r>
                      <m:r>
                        <a:rPr lang="en-US" b="1" i="0" smtClean="0">
                          <a:solidFill>
                            <a:schemeClr val="bg1"/>
                          </a:solidFill>
                          <a:latin typeface="Cambria Math" panose="02040503050406030204" pitchFamily="18" charset="0"/>
                          <a:ea typeface="Cambria Math" panose="02040503050406030204" pitchFamily="18" charset="0"/>
                        </a:rPr>
                        <m:t>𝛉</m:t>
                      </m:r>
                    </m:oMath>
                  </m:oMathPara>
                </a14:m>
                <a:endParaRPr lang="en-US" b="1" dirty="0">
                  <a:solidFill>
                    <a:schemeClr val="bg1"/>
                  </a:solidFill>
                </a:endParaRPr>
              </a:p>
            </p:txBody>
          </p:sp>
        </mc:Choice>
        <mc:Fallback xmlns="">
          <p:sp>
            <p:nvSpPr>
              <p:cNvPr id="8" name="TextBox 7">
                <a:extLst>
                  <a:ext uri="{FF2B5EF4-FFF2-40B4-BE49-F238E27FC236}">
                    <a16:creationId xmlns:a16="http://schemas.microsoft.com/office/drawing/2014/main" id="{1A039AD3-413E-48D1-BBA8-0432D5C5BE82}"/>
                  </a:ext>
                </a:extLst>
              </p:cNvPr>
              <p:cNvSpPr txBox="1">
                <a:spLocks noRot="1" noChangeAspect="1" noMove="1" noResize="1" noEditPoints="1" noAdjustHandles="1" noChangeArrowheads="1" noChangeShapeType="1" noTextEdit="1"/>
              </p:cNvSpPr>
              <p:nvPr/>
            </p:nvSpPr>
            <p:spPr>
              <a:xfrm>
                <a:off x="1028825" y="4921773"/>
                <a:ext cx="1467902" cy="276999"/>
              </a:xfrm>
              <a:prstGeom prst="rect">
                <a:avLst/>
              </a:prstGeom>
              <a:blipFill>
                <a:blip r:embed="rId3"/>
                <a:stretch>
                  <a:fillRect l="-3734" t="-4348" r="-3320"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8755BA9-1402-4163-BE6E-33E77DFE7303}"/>
                  </a:ext>
                </a:extLst>
              </p:cNvPr>
              <p:cNvSpPr txBox="1"/>
              <p:nvPr/>
            </p:nvSpPr>
            <p:spPr>
              <a:xfrm>
                <a:off x="1028825" y="5417917"/>
                <a:ext cx="34737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solidFill>
                                <a:schemeClr val="bg1"/>
                              </a:solidFill>
                              <a:latin typeface="Cambria Math" panose="02040503050406030204" pitchFamily="18" charset="0"/>
                            </a:rPr>
                          </m:ctrlPr>
                        </m:sSupPr>
                        <m:e>
                          <m:sSup>
                            <m:sSupPr>
                              <m:ctrlPr>
                                <a:rPr lang="en-US" b="1" i="1" smtClean="0">
                                  <a:solidFill>
                                    <a:schemeClr val="bg1"/>
                                  </a:solidFill>
                                  <a:latin typeface="Cambria Math" panose="02040503050406030204" pitchFamily="18" charset="0"/>
                                </a:rPr>
                              </m:ctrlPr>
                            </m:sSupPr>
                            <m:e>
                              <m:d>
                                <m:dPr>
                                  <m:ctrlPr>
                                    <a:rPr lang="en-US" b="1" i="1">
                                      <a:solidFill>
                                        <a:schemeClr val="bg1"/>
                                      </a:solidFill>
                                      <a:latin typeface="Cambria Math" panose="02040503050406030204" pitchFamily="18" charset="0"/>
                                    </a:rPr>
                                  </m:ctrlPr>
                                </m:dPr>
                                <m:e>
                                  <m:sSup>
                                    <m:sSupPr>
                                      <m:ctrlPr>
                                        <a:rPr lang="en-US" b="1" i="1">
                                          <a:solidFill>
                                            <a:schemeClr val="bg1"/>
                                          </a:solidFill>
                                          <a:latin typeface="Cambria Math" panose="02040503050406030204" pitchFamily="18" charset="0"/>
                                        </a:rPr>
                                      </m:ctrlPr>
                                    </m:sSupPr>
                                    <m:e>
                                      <m:r>
                                        <a:rPr lang="en-US" b="1">
                                          <a:solidFill>
                                            <a:schemeClr val="bg1"/>
                                          </a:solidFill>
                                          <a:latin typeface="Cambria Math" panose="02040503050406030204" pitchFamily="18" charset="0"/>
                                        </a:rPr>
                                        <m:t>𝐗</m:t>
                                      </m:r>
                                    </m:e>
                                    <m:sup>
                                      <m:r>
                                        <a:rPr lang="en-US" i="1">
                                          <a:solidFill>
                                            <a:schemeClr val="bg1"/>
                                          </a:solidFill>
                                          <a:latin typeface="Cambria Math" panose="02040503050406030204" pitchFamily="18" charset="0"/>
                                        </a:rPr>
                                        <m:t>𝑇</m:t>
                                      </m:r>
                                    </m:sup>
                                  </m:sSup>
                                  <m:r>
                                    <a:rPr lang="en-US" b="1">
                                      <a:solidFill>
                                        <a:schemeClr val="bg1"/>
                                      </a:solidFill>
                                      <a:latin typeface="Cambria Math" panose="02040503050406030204" pitchFamily="18" charset="0"/>
                                    </a:rPr>
                                    <m:t>𝐗</m:t>
                                  </m:r>
                                </m:e>
                              </m:d>
                            </m:e>
                            <m:sup>
                              <m:r>
                                <a:rPr lang="en-US" b="0" i="1" smtClean="0">
                                  <a:solidFill>
                                    <a:schemeClr val="bg1"/>
                                  </a:solidFill>
                                  <a:latin typeface="Cambria Math" panose="02040503050406030204" pitchFamily="18" charset="0"/>
                                </a:rPr>
                                <m:t>−1</m:t>
                              </m:r>
                            </m:sup>
                          </m:sSup>
                          <m:r>
                            <a:rPr lang="en-US" b="1" i="1" smtClean="0">
                              <a:solidFill>
                                <a:schemeClr val="bg1"/>
                              </a:solidFill>
                              <a:latin typeface="Cambria Math" panose="02040503050406030204" pitchFamily="18" charset="0"/>
                              <a:ea typeface="Cambria Math" panose="02040503050406030204" pitchFamily="18" charset="0"/>
                            </a:rPr>
                            <m:t>∙</m:t>
                          </m:r>
                          <m:r>
                            <a:rPr lang="en-US" b="1" i="0" smtClean="0">
                              <a:solidFill>
                                <a:schemeClr val="bg1"/>
                              </a:solidFill>
                              <a:latin typeface="Cambria Math" panose="02040503050406030204" pitchFamily="18" charset="0"/>
                            </a:rPr>
                            <m:t>𝐗</m:t>
                          </m:r>
                        </m:e>
                        <m:sup>
                          <m:r>
                            <a:rPr lang="en-US" b="0" i="1" smtClean="0">
                              <a:solidFill>
                                <a:schemeClr val="bg1"/>
                              </a:solidFill>
                              <a:latin typeface="Cambria Math" panose="02040503050406030204" pitchFamily="18" charset="0"/>
                            </a:rPr>
                            <m:t>𝑇</m:t>
                          </m:r>
                        </m:sup>
                      </m:sSup>
                      <m:r>
                        <a:rPr lang="en-US" b="1" i="0" smtClean="0">
                          <a:solidFill>
                            <a:schemeClr val="bg1"/>
                          </a:solidFill>
                          <a:latin typeface="Cambria Math" panose="02040503050406030204" pitchFamily="18" charset="0"/>
                        </a:rPr>
                        <m:t>𝐲</m:t>
                      </m:r>
                      <m:r>
                        <a:rPr lang="en-US" b="0" i="1" smtClean="0">
                          <a:solidFill>
                            <a:schemeClr val="bg1"/>
                          </a:solidFill>
                          <a:latin typeface="Cambria Math" panose="02040503050406030204" pitchFamily="18" charset="0"/>
                          <a:ea typeface="Cambria Math" panose="02040503050406030204" pitchFamily="18" charset="0"/>
                        </a:rPr>
                        <m:t>=</m:t>
                      </m:r>
                      <m:sSup>
                        <m:sSupPr>
                          <m:ctrlPr>
                            <a:rPr lang="en-US" b="1" i="1">
                              <a:solidFill>
                                <a:schemeClr val="bg1"/>
                              </a:solidFill>
                              <a:latin typeface="Cambria Math" panose="02040503050406030204" pitchFamily="18" charset="0"/>
                            </a:rPr>
                          </m:ctrlPr>
                        </m:sSupPr>
                        <m:e>
                          <m:d>
                            <m:dPr>
                              <m:ctrlPr>
                                <a:rPr lang="en-US" b="1" i="1">
                                  <a:solidFill>
                                    <a:schemeClr val="bg1"/>
                                  </a:solidFill>
                                  <a:latin typeface="Cambria Math" panose="02040503050406030204" pitchFamily="18" charset="0"/>
                                </a:rPr>
                              </m:ctrlPr>
                            </m:dPr>
                            <m:e>
                              <m:sSup>
                                <m:sSupPr>
                                  <m:ctrlPr>
                                    <a:rPr lang="en-US" b="1" i="1">
                                      <a:solidFill>
                                        <a:schemeClr val="bg1"/>
                                      </a:solidFill>
                                      <a:latin typeface="Cambria Math" panose="02040503050406030204" pitchFamily="18" charset="0"/>
                                    </a:rPr>
                                  </m:ctrlPr>
                                </m:sSupPr>
                                <m:e>
                                  <m:r>
                                    <a:rPr lang="en-US" b="1">
                                      <a:solidFill>
                                        <a:schemeClr val="bg1"/>
                                      </a:solidFill>
                                      <a:latin typeface="Cambria Math" panose="02040503050406030204" pitchFamily="18" charset="0"/>
                                    </a:rPr>
                                    <m:t>𝐗</m:t>
                                  </m:r>
                                </m:e>
                                <m:sup>
                                  <m:r>
                                    <a:rPr lang="en-US" i="1">
                                      <a:solidFill>
                                        <a:schemeClr val="bg1"/>
                                      </a:solidFill>
                                      <a:latin typeface="Cambria Math" panose="02040503050406030204" pitchFamily="18" charset="0"/>
                                    </a:rPr>
                                    <m:t>𝑇</m:t>
                                  </m:r>
                                </m:sup>
                              </m:sSup>
                              <m:r>
                                <a:rPr lang="en-US" b="1">
                                  <a:solidFill>
                                    <a:schemeClr val="bg1"/>
                                  </a:solidFill>
                                  <a:latin typeface="Cambria Math" panose="02040503050406030204" pitchFamily="18" charset="0"/>
                                </a:rPr>
                                <m:t>𝐗</m:t>
                              </m:r>
                            </m:e>
                          </m:d>
                        </m:e>
                        <m:sup>
                          <m:r>
                            <a:rPr lang="en-US" i="1">
                              <a:solidFill>
                                <a:schemeClr val="bg1"/>
                              </a:solidFill>
                              <a:latin typeface="Cambria Math" panose="02040503050406030204" pitchFamily="18" charset="0"/>
                            </a:rPr>
                            <m:t>−1</m:t>
                          </m:r>
                        </m:sup>
                      </m:sSup>
                      <m:r>
                        <a:rPr lang="en-US" b="1" i="1" smtClean="0">
                          <a:solidFill>
                            <a:schemeClr val="bg1"/>
                          </a:solidFill>
                          <a:latin typeface="Cambria Math" panose="02040503050406030204" pitchFamily="18" charset="0"/>
                          <a:ea typeface="Cambria Math" panose="02040503050406030204" pitchFamily="18" charset="0"/>
                        </a:rPr>
                        <m:t>∙</m:t>
                      </m:r>
                      <m:d>
                        <m:dPr>
                          <m:begChr m:val=""/>
                          <m:endChr m:val=""/>
                          <m:ctrlPr>
                            <a:rPr lang="en-US" b="1" i="1" smtClean="0">
                              <a:solidFill>
                                <a:schemeClr val="bg1"/>
                              </a:solidFill>
                              <a:latin typeface="Cambria Math" panose="02040503050406030204" pitchFamily="18" charset="0"/>
                            </a:rPr>
                          </m:ctrlPr>
                        </m:dPr>
                        <m:e>
                          <m:sSup>
                            <m:sSupPr>
                              <m:ctrlPr>
                                <a:rPr lang="en-US" b="1" i="1" smtClean="0">
                                  <a:solidFill>
                                    <a:schemeClr val="bg1"/>
                                  </a:solidFill>
                                  <a:latin typeface="Cambria Math" panose="02040503050406030204" pitchFamily="18" charset="0"/>
                                </a:rPr>
                              </m:ctrlPr>
                            </m:sSupPr>
                            <m:e>
                              <m:r>
                                <a:rPr lang="en-US" b="1" i="0" smtClean="0">
                                  <a:solidFill>
                                    <a:schemeClr val="bg1"/>
                                  </a:solidFill>
                                  <a:latin typeface="Cambria Math" panose="02040503050406030204" pitchFamily="18" charset="0"/>
                                </a:rPr>
                                <m:t>𝐗</m:t>
                              </m:r>
                            </m:e>
                            <m:sup>
                              <m:r>
                                <a:rPr lang="en-US" b="0" i="1" smtClean="0">
                                  <a:solidFill>
                                    <a:schemeClr val="bg1"/>
                                  </a:solidFill>
                                  <a:latin typeface="Cambria Math" panose="02040503050406030204" pitchFamily="18" charset="0"/>
                                </a:rPr>
                                <m:t>𝑇</m:t>
                              </m:r>
                            </m:sup>
                          </m:sSup>
                          <m:r>
                            <a:rPr lang="en-US" b="1" i="0" smtClean="0">
                              <a:solidFill>
                                <a:schemeClr val="bg1"/>
                              </a:solidFill>
                              <a:latin typeface="Cambria Math" panose="02040503050406030204" pitchFamily="18" charset="0"/>
                            </a:rPr>
                            <m:t>𝐗</m:t>
                          </m:r>
                        </m:e>
                      </m:d>
                      <m:r>
                        <a:rPr lang="en-US" b="0" i="1" smtClean="0">
                          <a:solidFill>
                            <a:schemeClr val="bg1"/>
                          </a:solidFill>
                          <a:latin typeface="Cambria Math" panose="02040503050406030204" pitchFamily="18" charset="0"/>
                          <a:ea typeface="Cambria Math" panose="02040503050406030204" pitchFamily="18" charset="0"/>
                        </a:rPr>
                        <m:t>∙</m:t>
                      </m:r>
                      <m:r>
                        <a:rPr lang="en-US" b="1" i="0" smtClean="0">
                          <a:solidFill>
                            <a:schemeClr val="bg1"/>
                          </a:solidFill>
                          <a:latin typeface="Cambria Math" panose="02040503050406030204" pitchFamily="18" charset="0"/>
                          <a:ea typeface="Cambria Math" panose="02040503050406030204" pitchFamily="18" charset="0"/>
                        </a:rPr>
                        <m:t>𝛉</m:t>
                      </m:r>
                    </m:oMath>
                  </m:oMathPara>
                </a14:m>
                <a:endParaRPr lang="en-US" b="1" dirty="0">
                  <a:solidFill>
                    <a:schemeClr val="bg1"/>
                  </a:solidFill>
                </a:endParaRPr>
              </a:p>
            </p:txBody>
          </p:sp>
        </mc:Choice>
        <mc:Fallback xmlns="">
          <p:sp>
            <p:nvSpPr>
              <p:cNvPr id="9" name="TextBox 8">
                <a:extLst>
                  <a:ext uri="{FF2B5EF4-FFF2-40B4-BE49-F238E27FC236}">
                    <a16:creationId xmlns:a16="http://schemas.microsoft.com/office/drawing/2014/main" id="{58755BA9-1402-4163-BE6E-33E77DFE7303}"/>
                  </a:ext>
                </a:extLst>
              </p:cNvPr>
              <p:cNvSpPr txBox="1">
                <a:spLocks noRot="1" noChangeAspect="1" noMove="1" noResize="1" noEditPoints="1" noAdjustHandles="1" noChangeArrowheads="1" noChangeShapeType="1" noTextEdit="1"/>
              </p:cNvSpPr>
              <p:nvPr/>
            </p:nvSpPr>
            <p:spPr>
              <a:xfrm>
                <a:off x="1028825" y="5417917"/>
                <a:ext cx="3473708" cy="276999"/>
              </a:xfrm>
              <a:prstGeom prst="rect">
                <a:avLst/>
              </a:prstGeom>
              <a:blipFill>
                <a:blip r:embed="rId4"/>
                <a:stretch>
                  <a:fillRect t="-4444" r="-105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A7D6DE9-644F-41FD-94D6-7C43C1C9A7CA}"/>
                  </a:ext>
                </a:extLst>
              </p:cNvPr>
              <p:cNvSpPr txBox="1"/>
              <p:nvPr/>
            </p:nvSpPr>
            <p:spPr>
              <a:xfrm>
                <a:off x="1028825" y="5914060"/>
                <a:ext cx="1926297" cy="288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solidFill>
                                <a:schemeClr val="bg1"/>
                              </a:solidFill>
                              <a:latin typeface="Cambria Math" panose="02040503050406030204" pitchFamily="18" charset="0"/>
                            </a:rPr>
                          </m:ctrlPr>
                        </m:accPr>
                        <m:e>
                          <m:r>
                            <a:rPr lang="en-US" b="1" i="0" smtClean="0">
                              <a:solidFill>
                                <a:schemeClr val="bg1"/>
                              </a:solidFill>
                              <a:latin typeface="Cambria Math" panose="02040503050406030204" pitchFamily="18" charset="0"/>
                              <a:ea typeface="Cambria Math" panose="02040503050406030204" pitchFamily="18" charset="0"/>
                            </a:rPr>
                            <m:t>𝛉</m:t>
                          </m:r>
                        </m:e>
                      </m:acc>
                      <m:r>
                        <a:rPr lang="en-US" i="1" smtClean="0">
                          <a:solidFill>
                            <a:schemeClr val="bg1"/>
                          </a:solidFill>
                          <a:latin typeface="Cambria Math" panose="02040503050406030204" pitchFamily="18" charset="0"/>
                          <a:ea typeface="Cambria Math" panose="02040503050406030204" pitchFamily="18" charset="0"/>
                        </a:rPr>
                        <m:t>=</m:t>
                      </m:r>
                      <m:sSup>
                        <m:sSupPr>
                          <m:ctrlPr>
                            <a:rPr lang="en-US" i="1" smtClean="0">
                              <a:solidFill>
                                <a:schemeClr val="bg1"/>
                              </a:solidFill>
                              <a:latin typeface="Cambria Math" panose="02040503050406030204" pitchFamily="18" charset="0"/>
                              <a:ea typeface="Cambria Math" panose="02040503050406030204" pitchFamily="18" charset="0"/>
                            </a:rPr>
                          </m:ctrlPr>
                        </m:sSupPr>
                        <m:e>
                          <m:d>
                            <m:dPr>
                              <m:ctrlPr>
                                <a:rPr lang="en-US" i="1">
                                  <a:solidFill>
                                    <a:schemeClr val="bg1"/>
                                  </a:solidFill>
                                  <a:latin typeface="Cambria Math" panose="02040503050406030204" pitchFamily="18" charset="0"/>
                                  <a:ea typeface="Cambria Math" panose="02040503050406030204" pitchFamily="18" charset="0"/>
                                </a:rPr>
                              </m:ctrlPr>
                            </m:dPr>
                            <m:e>
                              <m:sSup>
                                <m:sSupPr>
                                  <m:ctrlPr>
                                    <a:rPr lang="en-US" i="1">
                                      <a:solidFill>
                                        <a:schemeClr val="bg1"/>
                                      </a:solidFill>
                                      <a:latin typeface="Cambria Math" panose="02040503050406030204" pitchFamily="18" charset="0"/>
                                      <a:ea typeface="Cambria Math" panose="02040503050406030204" pitchFamily="18" charset="0"/>
                                    </a:rPr>
                                  </m:ctrlPr>
                                </m:sSupPr>
                                <m:e>
                                  <m:r>
                                    <a:rPr lang="en-US" b="1" i="0">
                                      <a:solidFill>
                                        <a:schemeClr val="bg1"/>
                                      </a:solidFill>
                                      <a:latin typeface="Cambria Math" panose="02040503050406030204" pitchFamily="18" charset="0"/>
                                      <a:ea typeface="Cambria Math" panose="02040503050406030204" pitchFamily="18" charset="0"/>
                                    </a:rPr>
                                    <m:t>𝐗</m:t>
                                  </m:r>
                                </m:e>
                                <m:sup>
                                  <m:r>
                                    <a:rPr lang="en-US" i="1">
                                      <a:solidFill>
                                        <a:schemeClr val="bg1"/>
                                      </a:solidFill>
                                      <a:latin typeface="Cambria Math" panose="02040503050406030204" pitchFamily="18" charset="0"/>
                                      <a:ea typeface="Cambria Math" panose="02040503050406030204" pitchFamily="18" charset="0"/>
                                    </a:rPr>
                                    <m:t>𝑇</m:t>
                                  </m:r>
                                </m:sup>
                              </m:sSup>
                              <m:r>
                                <a:rPr lang="en-US" b="1" i="0">
                                  <a:solidFill>
                                    <a:schemeClr val="bg1"/>
                                  </a:solidFill>
                                  <a:latin typeface="Cambria Math" panose="02040503050406030204" pitchFamily="18" charset="0"/>
                                  <a:ea typeface="Cambria Math" panose="02040503050406030204" pitchFamily="18" charset="0"/>
                                </a:rPr>
                                <m:t>𝐗</m:t>
                              </m:r>
                            </m:e>
                          </m:d>
                        </m:e>
                        <m:sup>
                          <m:r>
                            <a:rPr lang="en-US" b="0" i="1" smtClean="0">
                              <a:solidFill>
                                <a:schemeClr val="bg1"/>
                              </a:solidFill>
                              <a:latin typeface="Cambria Math" panose="02040503050406030204" pitchFamily="18" charset="0"/>
                              <a:ea typeface="Cambria Math" panose="02040503050406030204" pitchFamily="18" charset="0"/>
                            </a:rPr>
                            <m:t>−1</m:t>
                          </m:r>
                        </m:sup>
                      </m:sSup>
                      <m:r>
                        <a:rPr lang="en-US" i="1" smtClean="0">
                          <a:solidFill>
                            <a:schemeClr val="bg1"/>
                          </a:solidFill>
                          <a:latin typeface="Cambria Math" panose="02040503050406030204" pitchFamily="18" charset="0"/>
                          <a:ea typeface="Cambria Math" panose="02040503050406030204" pitchFamily="18" charset="0"/>
                        </a:rPr>
                        <m:t>∙</m:t>
                      </m:r>
                      <m:sSup>
                        <m:sSupPr>
                          <m:ctrlPr>
                            <a:rPr lang="en-US" i="1" smtClean="0">
                              <a:solidFill>
                                <a:schemeClr val="bg1"/>
                              </a:solidFill>
                              <a:latin typeface="Cambria Math" panose="02040503050406030204" pitchFamily="18" charset="0"/>
                              <a:ea typeface="Cambria Math" panose="02040503050406030204" pitchFamily="18" charset="0"/>
                            </a:rPr>
                          </m:ctrlPr>
                        </m:sSupPr>
                        <m:e>
                          <m:r>
                            <a:rPr lang="en-US" b="1" i="0" smtClean="0">
                              <a:solidFill>
                                <a:schemeClr val="bg1"/>
                              </a:solidFill>
                              <a:latin typeface="Cambria Math" panose="02040503050406030204" pitchFamily="18" charset="0"/>
                              <a:ea typeface="Cambria Math" panose="02040503050406030204" pitchFamily="18" charset="0"/>
                            </a:rPr>
                            <m:t>𝐗</m:t>
                          </m:r>
                        </m:e>
                        <m:sup>
                          <m:r>
                            <a:rPr lang="en-US" b="0" i="1" smtClean="0">
                              <a:solidFill>
                                <a:schemeClr val="bg1"/>
                              </a:solidFill>
                              <a:latin typeface="Cambria Math" panose="02040503050406030204" pitchFamily="18" charset="0"/>
                              <a:ea typeface="Cambria Math" panose="02040503050406030204" pitchFamily="18" charset="0"/>
                            </a:rPr>
                            <m:t>𝑇</m:t>
                          </m:r>
                        </m:sup>
                      </m:sSup>
                      <m:r>
                        <a:rPr lang="en-US" b="1" i="0" smtClean="0">
                          <a:solidFill>
                            <a:schemeClr val="bg1"/>
                          </a:solidFill>
                          <a:latin typeface="Cambria Math" panose="02040503050406030204" pitchFamily="18" charset="0"/>
                          <a:ea typeface="Cambria Math" panose="02040503050406030204" pitchFamily="18" charset="0"/>
                        </a:rPr>
                        <m:t>𝐲</m:t>
                      </m:r>
                    </m:oMath>
                  </m:oMathPara>
                </a14:m>
                <a:endParaRPr lang="en-US" b="1" dirty="0">
                  <a:solidFill>
                    <a:schemeClr val="bg1"/>
                  </a:solidFill>
                </a:endParaRPr>
              </a:p>
            </p:txBody>
          </p:sp>
        </mc:Choice>
        <mc:Fallback xmlns="">
          <p:sp>
            <p:nvSpPr>
              <p:cNvPr id="11" name="TextBox 10">
                <a:extLst>
                  <a:ext uri="{FF2B5EF4-FFF2-40B4-BE49-F238E27FC236}">
                    <a16:creationId xmlns:a16="http://schemas.microsoft.com/office/drawing/2014/main" id="{1A7D6DE9-644F-41FD-94D6-7C43C1C9A7CA}"/>
                  </a:ext>
                </a:extLst>
              </p:cNvPr>
              <p:cNvSpPr txBox="1">
                <a:spLocks noRot="1" noChangeAspect="1" noMove="1" noResize="1" noEditPoints="1" noAdjustHandles="1" noChangeArrowheads="1" noChangeShapeType="1" noTextEdit="1"/>
              </p:cNvSpPr>
              <p:nvPr/>
            </p:nvSpPr>
            <p:spPr>
              <a:xfrm>
                <a:off x="1028825" y="5914060"/>
                <a:ext cx="1926297" cy="288733"/>
              </a:xfrm>
              <a:prstGeom prst="rect">
                <a:avLst/>
              </a:prstGeom>
              <a:blipFill>
                <a:blip r:embed="rId5"/>
                <a:stretch>
                  <a:fillRect l="-1582" t="-16667" r="-1899" b="-22917"/>
                </a:stretch>
              </a:blipFill>
            </p:spPr>
            <p:txBody>
              <a:bodyPr/>
              <a:lstStyle/>
              <a:p>
                <a:r>
                  <a:rPr lang="en-US">
                    <a:noFill/>
                  </a:rPr>
                  <a:t> </a:t>
                </a:r>
              </a:p>
            </p:txBody>
          </p:sp>
        </mc:Fallback>
      </mc:AlternateContent>
      <p:sp>
        <p:nvSpPr>
          <p:cNvPr id="13" name="Text Box 307">
            <a:extLst>
              <a:ext uri="{FF2B5EF4-FFF2-40B4-BE49-F238E27FC236}">
                <a16:creationId xmlns:a16="http://schemas.microsoft.com/office/drawing/2014/main" id="{5B38D041-9D2C-43BC-9119-544F098AC3ED}"/>
              </a:ext>
            </a:extLst>
          </p:cNvPr>
          <p:cNvSpPr txBox="1">
            <a:spLocks noChangeArrowheads="1"/>
          </p:cNvSpPr>
          <p:nvPr/>
        </p:nvSpPr>
        <p:spPr bwMode="auto">
          <a:xfrm>
            <a:off x="2604205" y="3659061"/>
            <a:ext cx="3230110" cy="1092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285750" lvl="0" indent="-285750" defTabSz="914400" eaLnBrk="1" hangingPunct="1">
              <a:buFont typeface="Arial" panose="020B0604020202020204" pitchFamily="34" charset="0"/>
              <a:buChar char="•"/>
              <a:defRPr/>
            </a:pPr>
            <a:r>
              <a:rPr lang="en-US" sz="1300" b="1" kern="0" dirty="0">
                <a:solidFill>
                  <a:schemeClr val="bg1"/>
                </a:solidFill>
                <a:latin typeface="Calibri"/>
                <a:cs typeface="Calibri"/>
              </a:rPr>
              <a:t>θ</a:t>
            </a:r>
            <a:r>
              <a:rPr lang="en-US" sz="1300" kern="0" dirty="0">
                <a:solidFill>
                  <a:schemeClr val="bg1"/>
                </a:solidFill>
                <a:latin typeface="Calibri"/>
                <a:cs typeface="Calibri"/>
              </a:rPr>
              <a:t> is a matrix of the model parameters. </a:t>
            </a:r>
            <a:br>
              <a:rPr lang="en-US" sz="1300" kern="0" dirty="0">
                <a:solidFill>
                  <a:schemeClr val="bg1"/>
                </a:solidFill>
                <a:latin typeface="Calibri"/>
                <a:cs typeface="Calibri"/>
              </a:rPr>
            </a:br>
            <a:r>
              <a:rPr lang="en-US" sz="1300" kern="0" dirty="0">
                <a:solidFill>
                  <a:schemeClr val="bg1"/>
                </a:solidFill>
                <a:latin typeface="Calibri"/>
                <a:cs typeface="Calibri"/>
              </a:rPr>
              <a:t>(e.g., </a:t>
            </a:r>
            <a:r>
              <a:rPr lang="en-US" sz="1300" i="1" kern="0" dirty="0">
                <a:solidFill>
                  <a:schemeClr val="bg1"/>
                </a:solidFill>
                <a:latin typeface="Calibri"/>
                <a:cs typeface="Calibri"/>
              </a:rPr>
              <a:t>m</a:t>
            </a:r>
            <a:r>
              <a:rPr lang="en-US" sz="1300" kern="0" dirty="0">
                <a:solidFill>
                  <a:schemeClr val="bg1"/>
                </a:solidFill>
                <a:latin typeface="Calibri"/>
                <a:cs typeface="Calibri"/>
              </a:rPr>
              <a:t> and </a:t>
            </a:r>
            <a:r>
              <a:rPr lang="en-US" sz="1300" i="1" kern="0" dirty="0">
                <a:solidFill>
                  <a:schemeClr val="bg1"/>
                </a:solidFill>
                <a:latin typeface="Calibri"/>
                <a:cs typeface="Calibri"/>
              </a:rPr>
              <a:t>b</a:t>
            </a:r>
            <a:r>
              <a:rPr lang="en-US" sz="1300" kern="0" dirty="0">
                <a:solidFill>
                  <a:schemeClr val="bg1"/>
                </a:solidFill>
                <a:latin typeface="Calibri"/>
                <a:cs typeface="Calibri"/>
              </a:rPr>
              <a:t> for slope and intercept).</a:t>
            </a:r>
          </a:p>
          <a:p>
            <a:pPr marL="285750" lvl="0" indent="-285750" defTabSz="914400" eaLnBrk="1" hangingPunct="1">
              <a:buFont typeface="Arial" panose="020B0604020202020204" pitchFamily="34" charset="0"/>
              <a:buChar char="•"/>
              <a:defRPr/>
            </a:pPr>
            <a:r>
              <a:rPr lang="en-US" sz="1300" b="1" kern="0" dirty="0">
                <a:solidFill>
                  <a:schemeClr val="bg1"/>
                </a:solidFill>
                <a:latin typeface="Calibri"/>
                <a:cs typeface="Calibri"/>
              </a:rPr>
              <a:t>X</a:t>
            </a:r>
            <a:r>
              <a:rPr lang="en-US" sz="1300" kern="0" dirty="0">
                <a:solidFill>
                  <a:schemeClr val="bg1"/>
                </a:solidFill>
                <a:latin typeface="Calibri"/>
                <a:cs typeface="Calibri"/>
              </a:rPr>
              <a:t> is a matrix of the </a:t>
            </a:r>
            <a:r>
              <a:rPr lang="en-US" sz="1300" i="1" kern="0" dirty="0">
                <a:solidFill>
                  <a:schemeClr val="bg1"/>
                </a:solidFill>
                <a:latin typeface="Calibri"/>
                <a:cs typeface="Calibri"/>
              </a:rPr>
              <a:t>x</a:t>
            </a:r>
            <a:r>
              <a:rPr lang="en-US" sz="1300" kern="0" dirty="0">
                <a:solidFill>
                  <a:schemeClr val="bg1"/>
                </a:solidFill>
                <a:latin typeface="Calibri"/>
                <a:cs typeface="Calibri"/>
              </a:rPr>
              <a:t> values.</a:t>
            </a:r>
          </a:p>
          <a:p>
            <a:pPr marL="285750" lvl="0" indent="-285750" defTabSz="914400" eaLnBrk="1" hangingPunct="1">
              <a:buFont typeface="Arial" panose="020B0604020202020204" pitchFamily="34" charset="0"/>
              <a:buChar char="•"/>
              <a:defRPr/>
            </a:pPr>
            <a:r>
              <a:rPr lang="en-US" sz="1300" b="1" kern="0" dirty="0">
                <a:solidFill>
                  <a:schemeClr val="bg1"/>
                </a:solidFill>
                <a:latin typeface="Calibri"/>
                <a:cs typeface="Calibri"/>
              </a:rPr>
              <a:t>y</a:t>
            </a:r>
            <a:r>
              <a:rPr lang="en-US" sz="1300" kern="0" dirty="0">
                <a:solidFill>
                  <a:schemeClr val="bg1"/>
                </a:solidFill>
                <a:latin typeface="Calibri"/>
                <a:cs typeface="Calibri"/>
              </a:rPr>
              <a:t> is the vector of </a:t>
            </a:r>
            <a:r>
              <a:rPr lang="en-US" sz="1300" i="1" kern="0" dirty="0">
                <a:solidFill>
                  <a:schemeClr val="bg1"/>
                </a:solidFill>
                <a:latin typeface="Calibri"/>
                <a:cs typeface="Calibri"/>
              </a:rPr>
              <a:t>y</a:t>
            </a:r>
            <a:r>
              <a:rPr lang="en-US" sz="1300" kern="0" dirty="0">
                <a:solidFill>
                  <a:schemeClr val="bg1"/>
                </a:solidFill>
                <a:latin typeface="Calibri"/>
                <a:cs typeface="Calibri"/>
              </a:rPr>
              <a:t> values.</a:t>
            </a:r>
          </a:p>
          <a:p>
            <a:pPr lvl="0" defTabSz="914400" eaLnBrk="1" hangingPunct="1">
              <a:defRPr/>
            </a:pPr>
            <a:endParaRPr lang="en-US" sz="1300" kern="0" dirty="0">
              <a:solidFill>
                <a:schemeClr val="bg1"/>
              </a:solidFill>
              <a:latin typeface="Calibri"/>
              <a:cs typeface="Calibri"/>
            </a:endParaRPr>
          </a:p>
        </p:txBody>
      </p:sp>
      <p:sp>
        <p:nvSpPr>
          <p:cNvPr id="14" name="Rectangle 13">
            <a:extLst>
              <a:ext uri="{FF2B5EF4-FFF2-40B4-BE49-F238E27FC236}">
                <a16:creationId xmlns:a16="http://schemas.microsoft.com/office/drawing/2014/main" id="{9E6FBB00-F2FE-47F0-B65F-C7475CF42896}"/>
              </a:ext>
            </a:extLst>
          </p:cNvPr>
          <p:cNvSpPr/>
          <p:nvPr/>
        </p:nvSpPr>
        <p:spPr>
          <a:xfrm>
            <a:off x="6029925" y="4924568"/>
            <a:ext cx="2546205" cy="492443"/>
          </a:xfrm>
          <a:prstGeom prst="rect">
            <a:avLst/>
          </a:prstGeom>
          <a:noFill/>
          <a:ln>
            <a:noFill/>
          </a:ln>
        </p:spPr>
        <p:txBody>
          <a:bodyPr wrap="square">
            <a:spAutoFit/>
          </a:bodyPr>
          <a:lstStyle/>
          <a:p>
            <a:pPr marL="115888" indent="-115888" defTabSz="914400">
              <a:buFont typeface="Arial" panose="020B0604020202020204" pitchFamily="34" charset="0"/>
              <a:buChar char="•"/>
            </a:pPr>
            <a:r>
              <a:rPr lang="en-US" sz="1300" kern="0" dirty="0">
                <a:latin typeface="Calibri"/>
                <a:cs typeface="Calibri"/>
              </a:rPr>
              <a:t>Multiply each side of the equation by the transpose of </a:t>
            </a:r>
            <a:r>
              <a:rPr lang="en-US" sz="1300" b="1" kern="0" dirty="0">
                <a:latin typeface="Calibri"/>
                <a:cs typeface="Calibri"/>
              </a:rPr>
              <a:t>X</a:t>
            </a:r>
            <a:r>
              <a:rPr lang="en-US" sz="1300" kern="0" dirty="0">
                <a:latin typeface="Calibri"/>
                <a:cs typeface="Calibri"/>
              </a:rPr>
              <a:t>.</a:t>
            </a:r>
          </a:p>
        </p:txBody>
      </p:sp>
      <p:cxnSp>
        <p:nvCxnSpPr>
          <p:cNvPr id="16" name="Straight Arrow Connector 15">
            <a:extLst>
              <a:ext uri="{FF2B5EF4-FFF2-40B4-BE49-F238E27FC236}">
                <a16:creationId xmlns:a16="http://schemas.microsoft.com/office/drawing/2014/main" id="{6F16C8A2-A416-4DBF-9629-28E53B3489ED}"/>
              </a:ext>
            </a:extLst>
          </p:cNvPr>
          <p:cNvCxnSpPr>
            <a:cxnSpLocks/>
          </p:cNvCxnSpPr>
          <p:nvPr/>
        </p:nvCxnSpPr>
        <p:spPr>
          <a:xfrm flipH="1">
            <a:off x="2656525" y="5064573"/>
            <a:ext cx="3373400" cy="0"/>
          </a:xfrm>
          <a:prstGeom prst="straightConnector1">
            <a:avLst/>
          </a:prstGeom>
          <a:ln w="19050">
            <a:solidFill>
              <a:srgbClr val="15A766"/>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BFD800A1-FF37-4529-AF79-A0C1F22D5EF3}"/>
                  </a:ext>
                </a:extLst>
              </p:cNvPr>
              <p:cNvSpPr/>
              <p:nvPr/>
            </p:nvSpPr>
            <p:spPr>
              <a:xfrm>
                <a:off x="6029925" y="5411015"/>
                <a:ext cx="2546205" cy="509563"/>
              </a:xfrm>
              <a:prstGeom prst="rect">
                <a:avLst/>
              </a:prstGeom>
              <a:noFill/>
              <a:ln>
                <a:noFill/>
              </a:ln>
            </p:spPr>
            <p:txBody>
              <a:bodyPr wrap="square">
                <a:spAutoFit/>
              </a:bodyPr>
              <a:lstStyle/>
              <a:p>
                <a:pPr marL="115888" indent="-115888" defTabSz="914400">
                  <a:buFont typeface="Arial" panose="020B0604020202020204" pitchFamily="34" charset="0"/>
                  <a:buChar char="•"/>
                </a:pPr>
                <a:r>
                  <a:rPr lang="en-US" sz="1300" kern="0" dirty="0">
                    <a:latin typeface="Calibri"/>
                    <a:cs typeface="Calibri"/>
                  </a:rPr>
                  <a:t>Apply the inverse of </a:t>
                </a:r>
                <a14:m>
                  <m:oMath xmlns:m="http://schemas.openxmlformats.org/officeDocument/2006/math">
                    <m:sSup>
                      <m:sSupPr>
                        <m:ctrlPr>
                          <a:rPr lang="en-US" sz="1300" i="1" kern="0" smtClean="0">
                            <a:latin typeface="Cambria Math" panose="02040503050406030204" pitchFamily="18" charset="0"/>
                            <a:cs typeface="Calibri"/>
                          </a:rPr>
                        </m:ctrlPr>
                      </m:sSupPr>
                      <m:e>
                        <m:r>
                          <a:rPr lang="en-US" sz="1300" b="1" i="0" kern="0" smtClean="0">
                            <a:latin typeface="Cambria Math" panose="02040503050406030204" pitchFamily="18" charset="0"/>
                            <a:cs typeface="Calibri"/>
                          </a:rPr>
                          <m:t>𝐗</m:t>
                        </m:r>
                      </m:e>
                      <m:sup>
                        <m:r>
                          <a:rPr lang="en-US" sz="1300" b="0" i="1" kern="0" smtClean="0">
                            <a:latin typeface="Cambria Math" panose="02040503050406030204" pitchFamily="18" charset="0"/>
                            <a:cs typeface="Calibri"/>
                          </a:rPr>
                          <m:t>𝑇</m:t>
                        </m:r>
                      </m:sup>
                    </m:sSup>
                    <m:r>
                      <a:rPr lang="en-US" sz="1300" b="1" i="0" kern="0" smtClean="0">
                        <a:latin typeface="Cambria Math" panose="02040503050406030204" pitchFamily="18" charset="0"/>
                        <a:cs typeface="Calibri"/>
                      </a:rPr>
                      <m:t>𝐗</m:t>
                    </m:r>
                    <m:r>
                      <a:rPr lang="en-US" sz="1300" b="0" i="1" kern="0" smtClean="0">
                        <a:latin typeface="Cambria Math" panose="02040503050406030204" pitchFamily="18" charset="0"/>
                        <a:cs typeface="Calibri"/>
                      </a:rPr>
                      <m:t> </m:t>
                    </m:r>
                  </m:oMath>
                </a14:m>
                <a:r>
                  <a:rPr lang="en-US" sz="1300" kern="0" dirty="0">
                    <a:latin typeface="Calibri"/>
                    <a:cs typeface="Calibri"/>
                  </a:rPr>
                  <a:t>to both sides of the equation.</a:t>
                </a:r>
              </a:p>
            </p:txBody>
          </p:sp>
        </mc:Choice>
        <mc:Fallback xmlns="">
          <p:sp>
            <p:nvSpPr>
              <p:cNvPr id="18" name="Rectangle 17">
                <a:extLst>
                  <a:ext uri="{FF2B5EF4-FFF2-40B4-BE49-F238E27FC236}">
                    <a16:creationId xmlns:a16="http://schemas.microsoft.com/office/drawing/2014/main" id="{BFD800A1-FF37-4529-AF79-A0C1F22D5EF3}"/>
                  </a:ext>
                </a:extLst>
              </p:cNvPr>
              <p:cNvSpPr>
                <a:spLocks noRot="1" noChangeAspect="1" noMove="1" noResize="1" noEditPoints="1" noAdjustHandles="1" noChangeArrowheads="1" noChangeShapeType="1" noTextEdit="1"/>
              </p:cNvSpPr>
              <p:nvPr/>
            </p:nvSpPr>
            <p:spPr>
              <a:xfrm>
                <a:off x="6029925" y="5411015"/>
                <a:ext cx="2546205" cy="509563"/>
              </a:xfrm>
              <a:prstGeom prst="rect">
                <a:avLst/>
              </a:prstGeom>
              <a:blipFill>
                <a:blip r:embed="rId6"/>
                <a:stretch>
                  <a:fillRect r="-478" b="-7229"/>
                </a:stretch>
              </a:blipFill>
              <a:ln>
                <a:no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972F124E-B1D4-4D0D-94E6-61E6B250288A}"/>
              </a:ext>
            </a:extLst>
          </p:cNvPr>
          <p:cNvCxnSpPr>
            <a:cxnSpLocks/>
          </p:cNvCxnSpPr>
          <p:nvPr/>
        </p:nvCxnSpPr>
        <p:spPr>
          <a:xfrm flipH="1">
            <a:off x="4563123" y="5556416"/>
            <a:ext cx="1466802" cy="0"/>
          </a:xfrm>
          <a:prstGeom prst="straightConnector1">
            <a:avLst/>
          </a:prstGeom>
          <a:ln w="19050">
            <a:solidFill>
              <a:srgbClr val="15A76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024E9C6-A917-4B41-BAF8-43749B6C7C48}"/>
              </a:ext>
            </a:extLst>
          </p:cNvPr>
          <p:cNvCxnSpPr>
            <a:cxnSpLocks/>
          </p:cNvCxnSpPr>
          <p:nvPr/>
        </p:nvCxnSpPr>
        <p:spPr>
          <a:xfrm flipH="1">
            <a:off x="3098307" y="6058426"/>
            <a:ext cx="2931618" cy="0"/>
          </a:xfrm>
          <a:prstGeom prst="straightConnector1">
            <a:avLst/>
          </a:prstGeom>
          <a:ln w="19050">
            <a:solidFill>
              <a:srgbClr val="15A76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8799F387-E284-4B9B-B766-410FB9BDD5CD}"/>
              </a:ext>
            </a:extLst>
          </p:cNvPr>
          <p:cNvSpPr/>
          <p:nvPr/>
        </p:nvSpPr>
        <p:spPr>
          <a:xfrm>
            <a:off x="6029925" y="5914351"/>
            <a:ext cx="2546205" cy="492443"/>
          </a:xfrm>
          <a:prstGeom prst="rect">
            <a:avLst/>
          </a:prstGeom>
          <a:noFill/>
          <a:ln>
            <a:noFill/>
          </a:ln>
        </p:spPr>
        <p:txBody>
          <a:bodyPr wrap="square">
            <a:spAutoFit/>
          </a:bodyPr>
          <a:lstStyle/>
          <a:p>
            <a:pPr marL="115888" indent="-115888" defTabSz="914400">
              <a:buFont typeface="Arial" panose="020B0604020202020204" pitchFamily="34" charset="0"/>
              <a:buChar char="•"/>
            </a:pPr>
            <a:r>
              <a:rPr lang="en-US" sz="1300" kern="0" dirty="0">
                <a:latin typeface="Calibri"/>
                <a:cs typeface="Calibri"/>
              </a:rPr>
              <a:t>Remove the right side of the equation (other than </a:t>
            </a:r>
            <a:r>
              <a:rPr lang="en-US" sz="1300" b="1" kern="0" dirty="0">
                <a:latin typeface="Calibri"/>
                <a:cs typeface="Calibri"/>
              </a:rPr>
              <a:t>θ</a:t>
            </a:r>
            <a:r>
              <a:rPr lang="en-US" sz="1300" kern="0" dirty="0">
                <a:latin typeface="Calibri"/>
                <a:cs typeface="Calibri"/>
              </a:rPr>
              <a:t>).</a:t>
            </a:r>
          </a:p>
        </p:txBody>
      </p:sp>
    </p:spTree>
    <p:extLst>
      <p:ext uri="{BB962C8B-B14F-4D97-AF65-F5344CB8AC3E}">
        <p14:creationId xmlns:p14="http://schemas.microsoft.com/office/powerpoint/2010/main" val="2227721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A0FD9-6362-4882-9DFB-03276F15B209}"/>
              </a:ext>
            </a:extLst>
          </p:cNvPr>
          <p:cNvSpPr>
            <a:spLocks noGrp="1"/>
          </p:cNvSpPr>
          <p:nvPr>
            <p:ph type="title"/>
          </p:nvPr>
        </p:nvSpPr>
        <p:spPr/>
        <p:txBody>
          <a:bodyPr/>
          <a:lstStyle/>
          <a:p>
            <a:r>
              <a:rPr lang="en-US" dirty="0"/>
              <a:t>Linear Model with Higher Order Fits (Slide 1 of 2)</a:t>
            </a:r>
          </a:p>
        </p:txBody>
      </p:sp>
      <p:sp>
        <p:nvSpPr>
          <p:cNvPr id="3" name="Slide Number Placeholder 2">
            <a:extLst>
              <a:ext uri="{FF2B5EF4-FFF2-40B4-BE49-F238E27FC236}">
                <a16:creationId xmlns:a16="http://schemas.microsoft.com/office/drawing/2014/main" id="{931C77E7-4100-4702-A63F-D28934A74363}"/>
              </a:ext>
            </a:extLst>
          </p:cNvPr>
          <p:cNvSpPr>
            <a:spLocks noGrp="1"/>
          </p:cNvSpPr>
          <p:nvPr>
            <p:ph type="sldNum" sz="quarter" idx="12"/>
          </p:nvPr>
        </p:nvSpPr>
        <p:spPr/>
        <p:txBody>
          <a:bodyPr/>
          <a:lstStyle/>
          <a:p>
            <a:fld id="{A8160BDD-7155-D744-B749-9730458604AD}" type="slidenum">
              <a:rPr lang="en-US" smtClean="0"/>
              <a:t>13</a:t>
            </a:fld>
            <a:endParaRPr lang="en-US" dirty="0"/>
          </a:p>
        </p:txBody>
      </p:sp>
      <p:grpSp>
        <p:nvGrpSpPr>
          <p:cNvPr id="83" name="Group 82">
            <a:extLst>
              <a:ext uri="{FF2B5EF4-FFF2-40B4-BE49-F238E27FC236}">
                <a16:creationId xmlns:a16="http://schemas.microsoft.com/office/drawing/2014/main" id="{8859F48E-2966-47F7-B38E-64138A5D25A2}"/>
              </a:ext>
            </a:extLst>
          </p:cNvPr>
          <p:cNvGrpSpPr/>
          <p:nvPr/>
        </p:nvGrpSpPr>
        <p:grpSpPr>
          <a:xfrm>
            <a:off x="771239" y="1664834"/>
            <a:ext cx="6567508" cy="4481888"/>
            <a:chOff x="771239" y="1664834"/>
            <a:chExt cx="6567508" cy="4481888"/>
          </a:xfrm>
        </p:grpSpPr>
        <p:cxnSp>
          <p:nvCxnSpPr>
            <p:cNvPr id="4" name="Straight Connector 3">
              <a:extLst>
                <a:ext uri="{FF2B5EF4-FFF2-40B4-BE49-F238E27FC236}">
                  <a16:creationId xmlns:a16="http://schemas.microsoft.com/office/drawing/2014/main" id="{B2C6842D-CE16-49A4-B645-A95CBC84F1A7}"/>
                </a:ext>
              </a:extLst>
            </p:cNvPr>
            <p:cNvCxnSpPr/>
            <p:nvPr/>
          </p:nvCxnSpPr>
          <p:spPr>
            <a:xfrm>
              <a:off x="1694381" y="1804909"/>
              <a:ext cx="0" cy="3581400"/>
            </a:xfrm>
            <a:prstGeom prst="line">
              <a:avLst/>
            </a:prstGeom>
            <a:ln w="28575"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AB7486D-57A8-425A-B533-7234147F16A1}"/>
                </a:ext>
              </a:extLst>
            </p:cNvPr>
            <p:cNvCxnSpPr>
              <a:cxnSpLocks/>
            </p:cNvCxnSpPr>
            <p:nvPr/>
          </p:nvCxnSpPr>
          <p:spPr>
            <a:xfrm flipH="1">
              <a:off x="1709470" y="5386309"/>
              <a:ext cx="5431454" cy="0"/>
            </a:xfrm>
            <a:prstGeom prst="line">
              <a:avLst/>
            </a:prstGeom>
            <a:ln w="28575"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0DF4B813-155A-4A9D-8FEF-F498AB7B7CAF}"/>
                </a:ext>
              </a:extLst>
            </p:cNvPr>
            <p:cNvSpPr>
              <a:spLocks noChangeAspect="1"/>
            </p:cNvSpPr>
            <p:nvPr/>
          </p:nvSpPr>
          <p:spPr>
            <a:xfrm>
              <a:off x="2155859" y="4297023"/>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7" name="TextBox 6">
              <a:extLst>
                <a:ext uri="{FF2B5EF4-FFF2-40B4-BE49-F238E27FC236}">
                  <a16:creationId xmlns:a16="http://schemas.microsoft.com/office/drawing/2014/main" id="{BBCAB4CF-B5EE-416D-BA81-E58F27D12650}"/>
                </a:ext>
              </a:extLst>
            </p:cNvPr>
            <p:cNvSpPr txBox="1"/>
            <p:nvPr/>
          </p:nvSpPr>
          <p:spPr>
            <a:xfrm>
              <a:off x="3588718" y="5685057"/>
              <a:ext cx="1672958" cy="461665"/>
            </a:xfrm>
            <a:prstGeom prst="rect">
              <a:avLst/>
            </a:prstGeom>
            <a:noFill/>
          </p:spPr>
          <p:txBody>
            <a:bodyPr wrap="none" rtlCol="0">
              <a:spAutoFit/>
            </a:bodyPr>
            <a:lstStyle/>
            <a:p>
              <a:r>
                <a:rPr lang="en-US" sz="2400" dirty="0"/>
                <a:t>Hour of Day</a:t>
              </a:r>
            </a:p>
          </p:txBody>
        </p:sp>
        <p:sp>
          <p:nvSpPr>
            <p:cNvPr id="8" name="TextBox 7">
              <a:extLst>
                <a:ext uri="{FF2B5EF4-FFF2-40B4-BE49-F238E27FC236}">
                  <a16:creationId xmlns:a16="http://schemas.microsoft.com/office/drawing/2014/main" id="{00C8F044-51D7-4540-853F-AD2A52E1D678}"/>
                </a:ext>
              </a:extLst>
            </p:cNvPr>
            <p:cNvSpPr txBox="1"/>
            <p:nvPr/>
          </p:nvSpPr>
          <p:spPr>
            <a:xfrm rot="16200000">
              <a:off x="-154399" y="3358942"/>
              <a:ext cx="2312941" cy="461665"/>
            </a:xfrm>
            <a:prstGeom prst="rect">
              <a:avLst/>
            </a:prstGeom>
            <a:noFill/>
          </p:spPr>
          <p:txBody>
            <a:bodyPr wrap="none" rtlCol="0">
              <a:spAutoFit/>
            </a:bodyPr>
            <a:lstStyle/>
            <a:p>
              <a:r>
                <a:rPr lang="en-US" sz="2400" dirty="0"/>
                <a:t>Temperature (℉)</a:t>
              </a:r>
            </a:p>
          </p:txBody>
        </p:sp>
        <p:sp>
          <p:nvSpPr>
            <p:cNvPr id="9" name="TextBox 8">
              <a:extLst>
                <a:ext uri="{FF2B5EF4-FFF2-40B4-BE49-F238E27FC236}">
                  <a16:creationId xmlns:a16="http://schemas.microsoft.com/office/drawing/2014/main" id="{5FCE0566-767E-4C25-A785-70A893000D5C}"/>
                </a:ext>
              </a:extLst>
            </p:cNvPr>
            <p:cNvSpPr txBox="1"/>
            <p:nvPr/>
          </p:nvSpPr>
          <p:spPr>
            <a:xfrm>
              <a:off x="1173746" y="1664834"/>
              <a:ext cx="535724" cy="369332"/>
            </a:xfrm>
            <a:prstGeom prst="rect">
              <a:avLst/>
            </a:prstGeom>
            <a:noFill/>
          </p:spPr>
          <p:txBody>
            <a:bodyPr wrap="none" rtlCol="0">
              <a:spAutoFit/>
            </a:bodyPr>
            <a:lstStyle/>
            <a:p>
              <a:r>
                <a:rPr lang="en-US" dirty="0"/>
                <a:t>100</a:t>
              </a:r>
            </a:p>
          </p:txBody>
        </p:sp>
        <p:sp>
          <p:nvSpPr>
            <p:cNvPr id="11" name="Oval 10">
              <a:extLst>
                <a:ext uri="{FF2B5EF4-FFF2-40B4-BE49-F238E27FC236}">
                  <a16:creationId xmlns:a16="http://schemas.microsoft.com/office/drawing/2014/main" id="{39DE60C0-728D-4DD1-A0D8-14F74AD395FE}"/>
                </a:ext>
              </a:extLst>
            </p:cNvPr>
            <p:cNvSpPr>
              <a:spLocks noChangeAspect="1"/>
            </p:cNvSpPr>
            <p:nvPr/>
          </p:nvSpPr>
          <p:spPr>
            <a:xfrm>
              <a:off x="2365004" y="409723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3" name="TextBox 12">
              <a:extLst>
                <a:ext uri="{FF2B5EF4-FFF2-40B4-BE49-F238E27FC236}">
                  <a16:creationId xmlns:a16="http://schemas.microsoft.com/office/drawing/2014/main" id="{67E5271C-573B-4DCB-A9E5-5761D01DDA1C}"/>
                </a:ext>
              </a:extLst>
            </p:cNvPr>
            <p:cNvSpPr txBox="1"/>
            <p:nvPr/>
          </p:nvSpPr>
          <p:spPr>
            <a:xfrm>
              <a:off x="1568036" y="5345048"/>
              <a:ext cx="30168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52743A7A-FA32-4C59-9572-522BADF9C927}"/>
                </a:ext>
              </a:extLst>
            </p:cNvPr>
            <p:cNvSpPr txBox="1"/>
            <p:nvPr/>
          </p:nvSpPr>
          <p:spPr>
            <a:xfrm>
              <a:off x="1261912" y="5162816"/>
              <a:ext cx="418704" cy="369332"/>
            </a:xfrm>
            <a:prstGeom prst="rect">
              <a:avLst/>
            </a:prstGeom>
            <a:noFill/>
          </p:spPr>
          <p:txBody>
            <a:bodyPr wrap="none" rtlCol="0">
              <a:spAutoFit/>
            </a:bodyPr>
            <a:lstStyle/>
            <a:p>
              <a:pPr algn="ctr"/>
              <a:r>
                <a:rPr lang="en-US" dirty="0"/>
                <a:t>50</a:t>
              </a:r>
            </a:p>
          </p:txBody>
        </p:sp>
        <p:sp>
          <p:nvSpPr>
            <p:cNvPr id="15" name="TextBox 14">
              <a:extLst>
                <a:ext uri="{FF2B5EF4-FFF2-40B4-BE49-F238E27FC236}">
                  <a16:creationId xmlns:a16="http://schemas.microsoft.com/office/drawing/2014/main" id="{7F1D1088-E6FE-423F-B4C1-23F62EB2A354}"/>
                </a:ext>
              </a:extLst>
            </p:cNvPr>
            <p:cNvSpPr txBox="1"/>
            <p:nvPr/>
          </p:nvSpPr>
          <p:spPr>
            <a:xfrm>
              <a:off x="6920043" y="5345048"/>
              <a:ext cx="418704" cy="369332"/>
            </a:xfrm>
            <a:prstGeom prst="rect">
              <a:avLst/>
            </a:prstGeom>
            <a:noFill/>
          </p:spPr>
          <p:txBody>
            <a:bodyPr wrap="none" rtlCol="0">
              <a:spAutoFit/>
            </a:bodyPr>
            <a:lstStyle/>
            <a:p>
              <a:r>
                <a:rPr lang="en-US" dirty="0"/>
                <a:t>25</a:t>
              </a:r>
            </a:p>
          </p:txBody>
        </p:sp>
        <p:sp>
          <p:nvSpPr>
            <p:cNvPr id="16" name="Oval 15">
              <a:extLst>
                <a:ext uri="{FF2B5EF4-FFF2-40B4-BE49-F238E27FC236}">
                  <a16:creationId xmlns:a16="http://schemas.microsoft.com/office/drawing/2014/main" id="{6F53174D-7301-41ED-A97F-6400651EC35C}"/>
                </a:ext>
              </a:extLst>
            </p:cNvPr>
            <p:cNvSpPr>
              <a:spLocks noChangeAspect="1"/>
            </p:cNvSpPr>
            <p:nvPr/>
          </p:nvSpPr>
          <p:spPr>
            <a:xfrm>
              <a:off x="3486300" y="277325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7" name="Oval 16">
              <a:extLst>
                <a:ext uri="{FF2B5EF4-FFF2-40B4-BE49-F238E27FC236}">
                  <a16:creationId xmlns:a16="http://schemas.microsoft.com/office/drawing/2014/main" id="{EEED6538-9C89-4923-982D-2D17D30510E9}"/>
                </a:ext>
              </a:extLst>
            </p:cNvPr>
            <p:cNvSpPr>
              <a:spLocks noChangeAspect="1"/>
            </p:cNvSpPr>
            <p:nvPr/>
          </p:nvSpPr>
          <p:spPr>
            <a:xfrm>
              <a:off x="3794525" y="256974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8" name="Oval 17">
              <a:extLst>
                <a:ext uri="{FF2B5EF4-FFF2-40B4-BE49-F238E27FC236}">
                  <a16:creationId xmlns:a16="http://schemas.microsoft.com/office/drawing/2014/main" id="{C47C1076-7402-40D8-9B38-459CA3E3568E}"/>
                </a:ext>
              </a:extLst>
            </p:cNvPr>
            <p:cNvSpPr>
              <a:spLocks noChangeAspect="1"/>
            </p:cNvSpPr>
            <p:nvPr/>
          </p:nvSpPr>
          <p:spPr>
            <a:xfrm>
              <a:off x="2590826" y="376989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9" name="Oval 18">
              <a:extLst>
                <a:ext uri="{FF2B5EF4-FFF2-40B4-BE49-F238E27FC236}">
                  <a16:creationId xmlns:a16="http://schemas.microsoft.com/office/drawing/2014/main" id="{0AE33A8E-5D66-4884-BFFD-F3E90DDAD03D}"/>
                </a:ext>
              </a:extLst>
            </p:cNvPr>
            <p:cNvSpPr>
              <a:spLocks noChangeAspect="1"/>
            </p:cNvSpPr>
            <p:nvPr/>
          </p:nvSpPr>
          <p:spPr>
            <a:xfrm>
              <a:off x="3282976" y="299133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0" name="Oval 19">
              <a:extLst>
                <a:ext uri="{FF2B5EF4-FFF2-40B4-BE49-F238E27FC236}">
                  <a16:creationId xmlns:a16="http://schemas.microsoft.com/office/drawing/2014/main" id="{4A82EA6E-3BC0-4D85-8810-0597F597D68C}"/>
                </a:ext>
              </a:extLst>
            </p:cNvPr>
            <p:cNvSpPr>
              <a:spLocks noChangeAspect="1"/>
            </p:cNvSpPr>
            <p:nvPr/>
          </p:nvSpPr>
          <p:spPr>
            <a:xfrm>
              <a:off x="2416213" y="431247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1" name="Oval 20">
              <a:extLst>
                <a:ext uri="{FF2B5EF4-FFF2-40B4-BE49-F238E27FC236}">
                  <a16:creationId xmlns:a16="http://schemas.microsoft.com/office/drawing/2014/main" id="{E236208C-0732-499F-A187-5A893CB23129}"/>
                </a:ext>
              </a:extLst>
            </p:cNvPr>
            <p:cNvSpPr>
              <a:spLocks noChangeAspect="1"/>
            </p:cNvSpPr>
            <p:nvPr/>
          </p:nvSpPr>
          <p:spPr>
            <a:xfrm>
              <a:off x="2571802" y="4086402"/>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2" name="Oval 21">
              <a:extLst>
                <a:ext uri="{FF2B5EF4-FFF2-40B4-BE49-F238E27FC236}">
                  <a16:creationId xmlns:a16="http://schemas.microsoft.com/office/drawing/2014/main" id="{0D6E0994-90D6-4287-8922-7225E016E317}"/>
                </a:ext>
              </a:extLst>
            </p:cNvPr>
            <p:cNvSpPr>
              <a:spLocks noChangeAspect="1"/>
            </p:cNvSpPr>
            <p:nvPr/>
          </p:nvSpPr>
          <p:spPr>
            <a:xfrm>
              <a:off x="1952879" y="452689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3" name="Oval 22">
              <a:extLst>
                <a:ext uri="{FF2B5EF4-FFF2-40B4-BE49-F238E27FC236}">
                  <a16:creationId xmlns:a16="http://schemas.microsoft.com/office/drawing/2014/main" id="{4567BF88-94DC-4AA2-BA08-55E8C56D519B}"/>
                </a:ext>
              </a:extLst>
            </p:cNvPr>
            <p:cNvSpPr>
              <a:spLocks noChangeAspect="1"/>
            </p:cNvSpPr>
            <p:nvPr/>
          </p:nvSpPr>
          <p:spPr>
            <a:xfrm>
              <a:off x="2152718" y="396820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4" name="Oval 23">
              <a:extLst>
                <a:ext uri="{FF2B5EF4-FFF2-40B4-BE49-F238E27FC236}">
                  <a16:creationId xmlns:a16="http://schemas.microsoft.com/office/drawing/2014/main" id="{7ACC48EF-A355-479A-B2FB-07A3EF61B1C7}"/>
                </a:ext>
              </a:extLst>
            </p:cNvPr>
            <p:cNvSpPr>
              <a:spLocks noChangeAspect="1"/>
            </p:cNvSpPr>
            <p:nvPr/>
          </p:nvSpPr>
          <p:spPr>
            <a:xfrm>
              <a:off x="4031048" y="220331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5" name="Oval 24">
              <a:extLst>
                <a:ext uri="{FF2B5EF4-FFF2-40B4-BE49-F238E27FC236}">
                  <a16:creationId xmlns:a16="http://schemas.microsoft.com/office/drawing/2014/main" id="{E7F71141-F840-40BD-B992-365034A0BFB2}"/>
                </a:ext>
              </a:extLst>
            </p:cNvPr>
            <p:cNvSpPr>
              <a:spLocks noChangeAspect="1"/>
            </p:cNvSpPr>
            <p:nvPr/>
          </p:nvSpPr>
          <p:spPr>
            <a:xfrm>
              <a:off x="4256003" y="220331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6" name="Oval 25">
              <a:extLst>
                <a:ext uri="{FF2B5EF4-FFF2-40B4-BE49-F238E27FC236}">
                  <a16:creationId xmlns:a16="http://schemas.microsoft.com/office/drawing/2014/main" id="{ED43C787-C747-4BBA-9DE4-BB12593B011E}"/>
                </a:ext>
              </a:extLst>
            </p:cNvPr>
            <p:cNvSpPr>
              <a:spLocks noChangeAspect="1"/>
            </p:cNvSpPr>
            <p:nvPr/>
          </p:nvSpPr>
          <p:spPr>
            <a:xfrm>
              <a:off x="4143525" y="230147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7" name="Oval 26">
              <a:extLst>
                <a:ext uri="{FF2B5EF4-FFF2-40B4-BE49-F238E27FC236}">
                  <a16:creationId xmlns:a16="http://schemas.microsoft.com/office/drawing/2014/main" id="{957C178A-4D34-4F53-A013-EBFDC6ED0746}"/>
                </a:ext>
              </a:extLst>
            </p:cNvPr>
            <p:cNvSpPr>
              <a:spLocks noChangeAspect="1"/>
            </p:cNvSpPr>
            <p:nvPr/>
          </p:nvSpPr>
          <p:spPr>
            <a:xfrm>
              <a:off x="3979839" y="242256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8" name="Oval 27">
              <a:extLst>
                <a:ext uri="{FF2B5EF4-FFF2-40B4-BE49-F238E27FC236}">
                  <a16:creationId xmlns:a16="http://schemas.microsoft.com/office/drawing/2014/main" id="{72D16F79-5442-4FA5-8BA5-8D689F4515FB}"/>
                </a:ext>
              </a:extLst>
            </p:cNvPr>
            <p:cNvSpPr>
              <a:spLocks noChangeAspect="1"/>
            </p:cNvSpPr>
            <p:nvPr/>
          </p:nvSpPr>
          <p:spPr>
            <a:xfrm>
              <a:off x="3794525" y="2859777"/>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9" name="Oval 28">
              <a:extLst>
                <a:ext uri="{FF2B5EF4-FFF2-40B4-BE49-F238E27FC236}">
                  <a16:creationId xmlns:a16="http://schemas.microsoft.com/office/drawing/2014/main" id="{366A6001-4065-45A5-BB1F-86C2D41502EA}"/>
                </a:ext>
              </a:extLst>
            </p:cNvPr>
            <p:cNvSpPr>
              <a:spLocks noChangeAspect="1"/>
            </p:cNvSpPr>
            <p:nvPr/>
          </p:nvSpPr>
          <p:spPr>
            <a:xfrm>
              <a:off x="4357440" y="236684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0" name="Oval 29">
              <a:extLst>
                <a:ext uri="{FF2B5EF4-FFF2-40B4-BE49-F238E27FC236}">
                  <a16:creationId xmlns:a16="http://schemas.microsoft.com/office/drawing/2014/main" id="{8E36C000-1243-498F-B71E-DC4616DF450C}"/>
                </a:ext>
              </a:extLst>
            </p:cNvPr>
            <p:cNvSpPr>
              <a:spLocks noChangeAspect="1"/>
            </p:cNvSpPr>
            <p:nvPr/>
          </p:nvSpPr>
          <p:spPr>
            <a:xfrm>
              <a:off x="4082257" y="256974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1" name="Oval 30">
              <a:extLst>
                <a:ext uri="{FF2B5EF4-FFF2-40B4-BE49-F238E27FC236}">
                  <a16:creationId xmlns:a16="http://schemas.microsoft.com/office/drawing/2014/main" id="{F7B991CB-2277-4DA6-B321-ABFF085C7D45}"/>
                </a:ext>
              </a:extLst>
            </p:cNvPr>
            <p:cNvSpPr>
              <a:spLocks noChangeAspect="1"/>
            </p:cNvSpPr>
            <p:nvPr/>
          </p:nvSpPr>
          <p:spPr>
            <a:xfrm>
              <a:off x="4295925" y="245387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2" name="Oval 31">
              <a:extLst>
                <a:ext uri="{FF2B5EF4-FFF2-40B4-BE49-F238E27FC236}">
                  <a16:creationId xmlns:a16="http://schemas.microsoft.com/office/drawing/2014/main" id="{6D9C0E19-A85B-4546-A067-765092EC4322}"/>
                </a:ext>
              </a:extLst>
            </p:cNvPr>
            <p:cNvSpPr>
              <a:spLocks noChangeAspect="1"/>
            </p:cNvSpPr>
            <p:nvPr/>
          </p:nvSpPr>
          <p:spPr>
            <a:xfrm>
              <a:off x="3069105" y="3237435"/>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3" name="Oval 32">
              <a:extLst>
                <a:ext uri="{FF2B5EF4-FFF2-40B4-BE49-F238E27FC236}">
                  <a16:creationId xmlns:a16="http://schemas.microsoft.com/office/drawing/2014/main" id="{7774AA70-3A1C-46D9-9878-F3ADE50902A1}"/>
                </a:ext>
              </a:extLst>
            </p:cNvPr>
            <p:cNvSpPr>
              <a:spLocks noChangeAspect="1"/>
            </p:cNvSpPr>
            <p:nvPr/>
          </p:nvSpPr>
          <p:spPr>
            <a:xfrm>
              <a:off x="2535860" y="3455513"/>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4" name="Oval 33">
              <a:extLst>
                <a:ext uri="{FF2B5EF4-FFF2-40B4-BE49-F238E27FC236}">
                  <a16:creationId xmlns:a16="http://schemas.microsoft.com/office/drawing/2014/main" id="{896E5B14-C03C-46FB-8065-096BA73A84CE}"/>
                </a:ext>
              </a:extLst>
            </p:cNvPr>
            <p:cNvSpPr>
              <a:spLocks noChangeAspect="1"/>
            </p:cNvSpPr>
            <p:nvPr/>
          </p:nvSpPr>
          <p:spPr>
            <a:xfrm>
              <a:off x="2880421" y="355432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5" name="Oval 34">
              <a:extLst>
                <a:ext uri="{FF2B5EF4-FFF2-40B4-BE49-F238E27FC236}">
                  <a16:creationId xmlns:a16="http://schemas.microsoft.com/office/drawing/2014/main" id="{32C8693F-46C5-45F4-A8F8-D2FB9C6DE9CD}"/>
                </a:ext>
              </a:extLst>
            </p:cNvPr>
            <p:cNvSpPr>
              <a:spLocks noChangeAspect="1"/>
            </p:cNvSpPr>
            <p:nvPr/>
          </p:nvSpPr>
          <p:spPr>
            <a:xfrm>
              <a:off x="4820967" y="262095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6" name="Oval 35">
              <a:extLst>
                <a:ext uri="{FF2B5EF4-FFF2-40B4-BE49-F238E27FC236}">
                  <a16:creationId xmlns:a16="http://schemas.microsoft.com/office/drawing/2014/main" id="{6681819A-3AC3-4686-BA46-FE634B2B1B59}"/>
                </a:ext>
              </a:extLst>
            </p:cNvPr>
            <p:cNvSpPr>
              <a:spLocks noChangeAspect="1"/>
            </p:cNvSpPr>
            <p:nvPr/>
          </p:nvSpPr>
          <p:spPr>
            <a:xfrm>
              <a:off x="4560802" y="248020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7" name="Oval 36">
              <a:extLst>
                <a:ext uri="{FF2B5EF4-FFF2-40B4-BE49-F238E27FC236}">
                  <a16:creationId xmlns:a16="http://schemas.microsoft.com/office/drawing/2014/main" id="{BD7B8C5E-BE3E-4464-9F39-987C8E82014E}"/>
                </a:ext>
              </a:extLst>
            </p:cNvPr>
            <p:cNvSpPr>
              <a:spLocks noChangeAspect="1"/>
            </p:cNvSpPr>
            <p:nvPr/>
          </p:nvSpPr>
          <p:spPr>
            <a:xfrm>
              <a:off x="4448325" y="260627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8" name="Oval 37">
              <a:extLst>
                <a:ext uri="{FF2B5EF4-FFF2-40B4-BE49-F238E27FC236}">
                  <a16:creationId xmlns:a16="http://schemas.microsoft.com/office/drawing/2014/main" id="{B0BD50FF-5C6D-4A25-BCE4-A667A378172E}"/>
                </a:ext>
              </a:extLst>
            </p:cNvPr>
            <p:cNvSpPr>
              <a:spLocks noChangeAspect="1"/>
            </p:cNvSpPr>
            <p:nvPr/>
          </p:nvSpPr>
          <p:spPr>
            <a:xfrm>
              <a:off x="5130936" y="3024745"/>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9" name="Oval 38">
              <a:extLst>
                <a:ext uri="{FF2B5EF4-FFF2-40B4-BE49-F238E27FC236}">
                  <a16:creationId xmlns:a16="http://schemas.microsoft.com/office/drawing/2014/main" id="{C16E5E46-4F0D-4415-909C-5BB0D8898E95}"/>
                </a:ext>
              </a:extLst>
            </p:cNvPr>
            <p:cNvSpPr>
              <a:spLocks noChangeAspect="1"/>
            </p:cNvSpPr>
            <p:nvPr/>
          </p:nvSpPr>
          <p:spPr>
            <a:xfrm>
              <a:off x="4807638" y="284184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0" name="Oval 39">
              <a:extLst>
                <a:ext uri="{FF2B5EF4-FFF2-40B4-BE49-F238E27FC236}">
                  <a16:creationId xmlns:a16="http://schemas.microsoft.com/office/drawing/2014/main" id="{FD87A46C-2389-4504-95D4-38B851CB0E97}"/>
                </a:ext>
              </a:extLst>
            </p:cNvPr>
            <p:cNvSpPr>
              <a:spLocks noChangeAspect="1"/>
            </p:cNvSpPr>
            <p:nvPr/>
          </p:nvSpPr>
          <p:spPr>
            <a:xfrm>
              <a:off x="6081546" y="370334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1" name="Oval 40">
              <a:extLst>
                <a:ext uri="{FF2B5EF4-FFF2-40B4-BE49-F238E27FC236}">
                  <a16:creationId xmlns:a16="http://schemas.microsoft.com/office/drawing/2014/main" id="{0AC54715-33AB-45E9-AB5D-06EA68983C0A}"/>
                </a:ext>
              </a:extLst>
            </p:cNvPr>
            <p:cNvSpPr>
              <a:spLocks noChangeAspect="1"/>
            </p:cNvSpPr>
            <p:nvPr/>
          </p:nvSpPr>
          <p:spPr>
            <a:xfrm>
              <a:off x="6707700" y="3705942"/>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2" name="Oval 41">
              <a:extLst>
                <a:ext uri="{FF2B5EF4-FFF2-40B4-BE49-F238E27FC236}">
                  <a16:creationId xmlns:a16="http://schemas.microsoft.com/office/drawing/2014/main" id="{B4B69E81-5D62-42B6-B227-F77AB5D2FC10}"/>
                </a:ext>
              </a:extLst>
            </p:cNvPr>
            <p:cNvSpPr>
              <a:spLocks noChangeAspect="1"/>
            </p:cNvSpPr>
            <p:nvPr/>
          </p:nvSpPr>
          <p:spPr>
            <a:xfrm>
              <a:off x="6414176" y="394740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3" name="Oval 42">
              <a:extLst>
                <a:ext uri="{FF2B5EF4-FFF2-40B4-BE49-F238E27FC236}">
                  <a16:creationId xmlns:a16="http://schemas.microsoft.com/office/drawing/2014/main" id="{7AFADAC3-AF08-485A-9D6A-7363B6129FCD}"/>
                </a:ext>
              </a:extLst>
            </p:cNvPr>
            <p:cNvSpPr>
              <a:spLocks noChangeAspect="1"/>
            </p:cNvSpPr>
            <p:nvPr/>
          </p:nvSpPr>
          <p:spPr>
            <a:xfrm>
              <a:off x="5492265" y="3339855"/>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4" name="Oval 43">
              <a:extLst>
                <a:ext uri="{FF2B5EF4-FFF2-40B4-BE49-F238E27FC236}">
                  <a16:creationId xmlns:a16="http://schemas.microsoft.com/office/drawing/2014/main" id="{73547D56-D4A4-43C8-BD09-161FD21F27FB}"/>
                </a:ext>
              </a:extLst>
            </p:cNvPr>
            <p:cNvSpPr>
              <a:spLocks noChangeAspect="1"/>
            </p:cNvSpPr>
            <p:nvPr/>
          </p:nvSpPr>
          <p:spPr>
            <a:xfrm>
              <a:off x="5332245" y="315532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5" name="Oval 44">
              <a:extLst>
                <a:ext uri="{FF2B5EF4-FFF2-40B4-BE49-F238E27FC236}">
                  <a16:creationId xmlns:a16="http://schemas.microsoft.com/office/drawing/2014/main" id="{43B8ECBB-0099-4062-91A9-0008DD2F5388}"/>
                </a:ext>
              </a:extLst>
            </p:cNvPr>
            <p:cNvSpPr>
              <a:spLocks noChangeAspect="1"/>
            </p:cNvSpPr>
            <p:nvPr/>
          </p:nvSpPr>
          <p:spPr>
            <a:xfrm>
              <a:off x="4807638" y="3368992"/>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6" name="Oval 45">
              <a:extLst>
                <a:ext uri="{FF2B5EF4-FFF2-40B4-BE49-F238E27FC236}">
                  <a16:creationId xmlns:a16="http://schemas.microsoft.com/office/drawing/2014/main" id="{EE004E9B-D1E7-4265-AC59-85D385B937B6}"/>
                </a:ext>
              </a:extLst>
            </p:cNvPr>
            <p:cNvSpPr>
              <a:spLocks noChangeAspect="1"/>
            </p:cNvSpPr>
            <p:nvPr/>
          </p:nvSpPr>
          <p:spPr>
            <a:xfrm>
              <a:off x="5130936" y="3404303"/>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7" name="Oval 46">
              <a:extLst>
                <a:ext uri="{FF2B5EF4-FFF2-40B4-BE49-F238E27FC236}">
                  <a16:creationId xmlns:a16="http://schemas.microsoft.com/office/drawing/2014/main" id="{0712ADAE-9291-4D0D-8ED0-DACF4EA7B58A}"/>
                </a:ext>
              </a:extLst>
            </p:cNvPr>
            <p:cNvSpPr>
              <a:spLocks noChangeAspect="1"/>
            </p:cNvSpPr>
            <p:nvPr/>
          </p:nvSpPr>
          <p:spPr>
            <a:xfrm>
              <a:off x="5797065" y="364614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8" name="Oval 47">
              <a:extLst>
                <a:ext uri="{FF2B5EF4-FFF2-40B4-BE49-F238E27FC236}">
                  <a16:creationId xmlns:a16="http://schemas.microsoft.com/office/drawing/2014/main" id="{0B2A6D0E-61B0-4C85-8D76-644E8C628709}"/>
                </a:ext>
              </a:extLst>
            </p:cNvPr>
            <p:cNvSpPr>
              <a:spLocks noChangeAspect="1"/>
            </p:cNvSpPr>
            <p:nvPr/>
          </p:nvSpPr>
          <p:spPr>
            <a:xfrm>
              <a:off x="5463696" y="3633462"/>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9" name="Oval 48">
              <a:extLst>
                <a:ext uri="{FF2B5EF4-FFF2-40B4-BE49-F238E27FC236}">
                  <a16:creationId xmlns:a16="http://schemas.microsoft.com/office/drawing/2014/main" id="{0D74586E-18F4-44FE-93FF-5058051C7D24}"/>
                </a:ext>
              </a:extLst>
            </p:cNvPr>
            <p:cNvSpPr>
              <a:spLocks noChangeAspect="1"/>
            </p:cNvSpPr>
            <p:nvPr/>
          </p:nvSpPr>
          <p:spPr>
            <a:xfrm>
              <a:off x="4600725" y="275867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0" name="Oval 49">
              <a:extLst>
                <a:ext uri="{FF2B5EF4-FFF2-40B4-BE49-F238E27FC236}">
                  <a16:creationId xmlns:a16="http://schemas.microsoft.com/office/drawing/2014/main" id="{3251DA78-B64E-4D14-8946-177817AC6E3B}"/>
                </a:ext>
              </a:extLst>
            </p:cNvPr>
            <p:cNvSpPr>
              <a:spLocks noChangeAspect="1"/>
            </p:cNvSpPr>
            <p:nvPr/>
          </p:nvSpPr>
          <p:spPr>
            <a:xfrm>
              <a:off x="5852313" y="3796155"/>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1" name="Oval 50">
              <a:extLst>
                <a:ext uri="{FF2B5EF4-FFF2-40B4-BE49-F238E27FC236}">
                  <a16:creationId xmlns:a16="http://schemas.microsoft.com/office/drawing/2014/main" id="{0C01B945-2CDE-4352-9CEF-036B7170242D}"/>
                </a:ext>
              </a:extLst>
            </p:cNvPr>
            <p:cNvSpPr>
              <a:spLocks noChangeAspect="1"/>
            </p:cNvSpPr>
            <p:nvPr/>
          </p:nvSpPr>
          <p:spPr>
            <a:xfrm>
              <a:off x="5940066" y="407523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2" name="Oval 51">
              <a:extLst>
                <a:ext uri="{FF2B5EF4-FFF2-40B4-BE49-F238E27FC236}">
                  <a16:creationId xmlns:a16="http://schemas.microsoft.com/office/drawing/2014/main" id="{E50E50D3-4034-44B0-BF7A-99A8AA1F1917}"/>
                </a:ext>
              </a:extLst>
            </p:cNvPr>
            <p:cNvSpPr>
              <a:spLocks noChangeAspect="1"/>
            </p:cNvSpPr>
            <p:nvPr/>
          </p:nvSpPr>
          <p:spPr>
            <a:xfrm>
              <a:off x="5600972" y="3754803"/>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3" name="Oval 52">
              <a:extLst>
                <a:ext uri="{FF2B5EF4-FFF2-40B4-BE49-F238E27FC236}">
                  <a16:creationId xmlns:a16="http://schemas.microsoft.com/office/drawing/2014/main" id="{6F561989-5303-4809-BD02-5610891F6EB6}"/>
                </a:ext>
              </a:extLst>
            </p:cNvPr>
            <p:cNvSpPr>
              <a:spLocks noChangeAspect="1"/>
            </p:cNvSpPr>
            <p:nvPr/>
          </p:nvSpPr>
          <p:spPr>
            <a:xfrm>
              <a:off x="4753125" y="291107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4" name="Oval 53">
              <a:extLst>
                <a:ext uri="{FF2B5EF4-FFF2-40B4-BE49-F238E27FC236}">
                  <a16:creationId xmlns:a16="http://schemas.microsoft.com/office/drawing/2014/main" id="{8C4C4F7B-9604-47C5-AD84-8D4C27C2FD57}"/>
                </a:ext>
              </a:extLst>
            </p:cNvPr>
            <p:cNvSpPr>
              <a:spLocks noChangeAspect="1"/>
            </p:cNvSpPr>
            <p:nvPr/>
          </p:nvSpPr>
          <p:spPr>
            <a:xfrm>
              <a:off x="6191550" y="3810715"/>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5" name="Oval 54">
              <a:extLst>
                <a:ext uri="{FF2B5EF4-FFF2-40B4-BE49-F238E27FC236}">
                  <a16:creationId xmlns:a16="http://schemas.microsoft.com/office/drawing/2014/main" id="{4CE2D093-5565-4CF5-9691-DB5200C60028}"/>
                </a:ext>
              </a:extLst>
            </p:cNvPr>
            <p:cNvSpPr>
              <a:spLocks noChangeAspect="1"/>
            </p:cNvSpPr>
            <p:nvPr/>
          </p:nvSpPr>
          <p:spPr>
            <a:xfrm>
              <a:off x="6507828" y="380201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6" name="Oval 55">
              <a:extLst>
                <a:ext uri="{FF2B5EF4-FFF2-40B4-BE49-F238E27FC236}">
                  <a16:creationId xmlns:a16="http://schemas.microsoft.com/office/drawing/2014/main" id="{BC65D50E-10DE-42C1-9D18-769754EF1278}"/>
                </a:ext>
              </a:extLst>
            </p:cNvPr>
            <p:cNvSpPr>
              <a:spLocks noChangeAspect="1"/>
            </p:cNvSpPr>
            <p:nvPr/>
          </p:nvSpPr>
          <p:spPr>
            <a:xfrm>
              <a:off x="2203927" y="362790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7" name="Oval 56">
              <a:extLst>
                <a:ext uri="{FF2B5EF4-FFF2-40B4-BE49-F238E27FC236}">
                  <a16:creationId xmlns:a16="http://schemas.microsoft.com/office/drawing/2014/main" id="{504C84A0-27C3-4242-875A-3829CD131A69}"/>
                </a:ext>
              </a:extLst>
            </p:cNvPr>
            <p:cNvSpPr>
              <a:spLocks noChangeAspect="1"/>
            </p:cNvSpPr>
            <p:nvPr/>
          </p:nvSpPr>
          <p:spPr>
            <a:xfrm>
              <a:off x="2841526" y="303340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8" name="Oval 57">
              <a:extLst>
                <a:ext uri="{FF2B5EF4-FFF2-40B4-BE49-F238E27FC236}">
                  <a16:creationId xmlns:a16="http://schemas.microsoft.com/office/drawing/2014/main" id="{F99AC356-D353-4752-A911-B6F61A1C7EE1}"/>
                </a:ext>
              </a:extLst>
            </p:cNvPr>
            <p:cNvSpPr>
              <a:spLocks noChangeAspect="1"/>
            </p:cNvSpPr>
            <p:nvPr/>
          </p:nvSpPr>
          <p:spPr>
            <a:xfrm>
              <a:off x="2306345" y="454295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9" name="Oval 58">
              <a:extLst>
                <a:ext uri="{FF2B5EF4-FFF2-40B4-BE49-F238E27FC236}">
                  <a16:creationId xmlns:a16="http://schemas.microsoft.com/office/drawing/2014/main" id="{2C11D481-A772-4EF1-B351-401CED826BF9}"/>
                </a:ext>
              </a:extLst>
            </p:cNvPr>
            <p:cNvSpPr>
              <a:spLocks noChangeAspect="1"/>
            </p:cNvSpPr>
            <p:nvPr/>
          </p:nvSpPr>
          <p:spPr>
            <a:xfrm>
              <a:off x="3608638" y="310974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60" name="Oval 59">
              <a:extLst>
                <a:ext uri="{FF2B5EF4-FFF2-40B4-BE49-F238E27FC236}">
                  <a16:creationId xmlns:a16="http://schemas.microsoft.com/office/drawing/2014/main" id="{F7A23F1C-BC40-4610-9DF0-ECB28F518D9D}"/>
                </a:ext>
              </a:extLst>
            </p:cNvPr>
            <p:cNvSpPr>
              <a:spLocks noChangeAspect="1"/>
            </p:cNvSpPr>
            <p:nvPr/>
          </p:nvSpPr>
          <p:spPr>
            <a:xfrm>
              <a:off x="5118474" y="3266485"/>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61" name="Oval 60">
              <a:extLst>
                <a:ext uri="{FF2B5EF4-FFF2-40B4-BE49-F238E27FC236}">
                  <a16:creationId xmlns:a16="http://schemas.microsoft.com/office/drawing/2014/main" id="{F3FC5D64-950F-4569-9697-43C3098875A0}"/>
                </a:ext>
              </a:extLst>
            </p:cNvPr>
            <p:cNvSpPr>
              <a:spLocks noChangeAspect="1"/>
            </p:cNvSpPr>
            <p:nvPr/>
          </p:nvSpPr>
          <p:spPr>
            <a:xfrm>
              <a:off x="5899483" y="3507477"/>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62" name="Oval 61">
              <a:extLst>
                <a:ext uri="{FF2B5EF4-FFF2-40B4-BE49-F238E27FC236}">
                  <a16:creationId xmlns:a16="http://schemas.microsoft.com/office/drawing/2014/main" id="{85A75F6F-AC2B-4352-914C-8C516BA5A286}"/>
                </a:ext>
              </a:extLst>
            </p:cNvPr>
            <p:cNvSpPr>
              <a:spLocks noChangeAspect="1"/>
            </p:cNvSpPr>
            <p:nvPr/>
          </p:nvSpPr>
          <p:spPr>
            <a:xfrm>
              <a:off x="6266075" y="363430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63" name="Oval 62">
              <a:extLst>
                <a:ext uri="{FF2B5EF4-FFF2-40B4-BE49-F238E27FC236}">
                  <a16:creationId xmlns:a16="http://schemas.microsoft.com/office/drawing/2014/main" id="{EFAFDD3A-D4F5-4288-B99B-5421966DB683}"/>
                </a:ext>
              </a:extLst>
            </p:cNvPr>
            <p:cNvSpPr>
              <a:spLocks noChangeAspect="1"/>
            </p:cNvSpPr>
            <p:nvPr/>
          </p:nvSpPr>
          <p:spPr>
            <a:xfrm>
              <a:off x="6260549" y="401621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64" name="Oval 63">
              <a:extLst>
                <a:ext uri="{FF2B5EF4-FFF2-40B4-BE49-F238E27FC236}">
                  <a16:creationId xmlns:a16="http://schemas.microsoft.com/office/drawing/2014/main" id="{0FCDBB53-4E78-4F2F-8FAA-2165BDF2D0C7}"/>
                </a:ext>
              </a:extLst>
            </p:cNvPr>
            <p:cNvSpPr>
              <a:spLocks noChangeAspect="1"/>
            </p:cNvSpPr>
            <p:nvPr/>
          </p:nvSpPr>
          <p:spPr>
            <a:xfrm>
              <a:off x="5915179" y="391120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65" name="Oval 64">
              <a:extLst>
                <a:ext uri="{FF2B5EF4-FFF2-40B4-BE49-F238E27FC236}">
                  <a16:creationId xmlns:a16="http://schemas.microsoft.com/office/drawing/2014/main" id="{9815E820-EAA9-43FD-A85A-600B924CACCC}"/>
                </a:ext>
              </a:extLst>
            </p:cNvPr>
            <p:cNvSpPr>
              <a:spLocks noChangeAspect="1"/>
            </p:cNvSpPr>
            <p:nvPr/>
          </p:nvSpPr>
          <p:spPr>
            <a:xfrm>
              <a:off x="3713255" y="223732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66" name="Oval 65">
              <a:extLst>
                <a:ext uri="{FF2B5EF4-FFF2-40B4-BE49-F238E27FC236}">
                  <a16:creationId xmlns:a16="http://schemas.microsoft.com/office/drawing/2014/main" id="{72782AC0-0DA2-4138-A8CA-30D5F81C90C6}"/>
                </a:ext>
              </a:extLst>
            </p:cNvPr>
            <p:cNvSpPr>
              <a:spLocks noChangeAspect="1"/>
            </p:cNvSpPr>
            <p:nvPr/>
          </p:nvSpPr>
          <p:spPr>
            <a:xfrm>
              <a:off x="4572000" y="218611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67" name="Oval 66">
              <a:extLst>
                <a:ext uri="{FF2B5EF4-FFF2-40B4-BE49-F238E27FC236}">
                  <a16:creationId xmlns:a16="http://schemas.microsoft.com/office/drawing/2014/main" id="{034F2092-01A3-4CED-870A-1505A532D8BD}"/>
                </a:ext>
              </a:extLst>
            </p:cNvPr>
            <p:cNvSpPr>
              <a:spLocks noChangeAspect="1"/>
            </p:cNvSpPr>
            <p:nvPr/>
          </p:nvSpPr>
          <p:spPr>
            <a:xfrm>
              <a:off x="3858299" y="234233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cxnSp>
          <p:nvCxnSpPr>
            <p:cNvPr id="68" name="Straight Connector 67">
              <a:extLst>
                <a:ext uri="{FF2B5EF4-FFF2-40B4-BE49-F238E27FC236}">
                  <a16:creationId xmlns:a16="http://schemas.microsoft.com/office/drawing/2014/main" id="{4179C613-FBF9-46B8-9DFD-050290138921}"/>
                </a:ext>
              </a:extLst>
            </p:cNvPr>
            <p:cNvCxnSpPr>
              <a:cxnSpLocks/>
            </p:cNvCxnSpPr>
            <p:nvPr/>
          </p:nvCxnSpPr>
          <p:spPr>
            <a:xfrm flipH="1" flipV="1">
              <a:off x="1822392" y="2833539"/>
              <a:ext cx="5165749" cy="1688949"/>
            </a:xfrm>
            <a:prstGeom prst="line">
              <a:avLst/>
            </a:prstGeom>
            <a:ln w="28575">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70" name="Oval 69">
              <a:extLst>
                <a:ext uri="{FF2B5EF4-FFF2-40B4-BE49-F238E27FC236}">
                  <a16:creationId xmlns:a16="http://schemas.microsoft.com/office/drawing/2014/main" id="{4D21DB35-5732-43B6-AAAB-0BD4167F7CB8}"/>
                </a:ext>
              </a:extLst>
            </p:cNvPr>
            <p:cNvSpPr>
              <a:spLocks noChangeAspect="1"/>
            </p:cNvSpPr>
            <p:nvPr/>
          </p:nvSpPr>
          <p:spPr>
            <a:xfrm>
              <a:off x="1771182" y="465269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71" name="Oval 70">
              <a:extLst>
                <a:ext uri="{FF2B5EF4-FFF2-40B4-BE49-F238E27FC236}">
                  <a16:creationId xmlns:a16="http://schemas.microsoft.com/office/drawing/2014/main" id="{877C046E-1F66-4FFD-925F-B4C02227A621}"/>
                </a:ext>
              </a:extLst>
            </p:cNvPr>
            <p:cNvSpPr>
              <a:spLocks noChangeAspect="1"/>
            </p:cNvSpPr>
            <p:nvPr/>
          </p:nvSpPr>
          <p:spPr>
            <a:xfrm>
              <a:off x="1724937" y="4505617"/>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72" name="Oval 71">
              <a:extLst>
                <a:ext uri="{FF2B5EF4-FFF2-40B4-BE49-F238E27FC236}">
                  <a16:creationId xmlns:a16="http://schemas.microsoft.com/office/drawing/2014/main" id="{A7070D65-3AB1-415E-B104-59D9B8784F1D}"/>
                </a:ext>
              </a:extLst>
            </p:cNvPr>
            <p:cNvSpPr>
              <a:spLocks noChangeAspect="1"/>
            </p:cNvSpPr>
            <p:nvPr/>
          </p:nvSpPr>
          <p:spPr>
            <a:xfrm>
              <a:off x="1873600" y="475511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73" name="Oval 72">
              <a:extLst>
                <a:ext uri="{FF2B5EF4-FFF2-40B4-BE49-F238E27FC236}">
                  <a16:creationId xmlns:a16="http://schemas.microsoft.com/office/drawing/2014/main" id="{C3C3DE7A-E3C4-4D3C-9244-864F0FDAC7D4}"/>
                </a:ext>
              </a:extLst>
            </p:cNvPr>
            <p:cNvSpPr>
              <a:spLocks noChangeAspect="1"/>
            </p:cNvSpPr>
            <p:nvPr/>
          </p:nvSpPr>
          <p:spPr>
            <a:xfrm>
              <a:off x="2113007" y="458776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75" name="Oval 74">
              <a:extLst>
                <a:ext uri="{FF2B5EF4-FFF2-40B4-BE49-F238E27FC236}">
                  <a16:creationId xmlns:a16="http://schemas.microsoft.com/office/drawing/2014/main" id="{3E1F6D0F-2A39-4730-A096-BCD2C536A5A7}"/>
                </a:ext>
              </a:extLst>
            </p:cNvPr>
            <p:cNvSpPr>
              <a:spLocks noChangeAspect="1"/>
            </p:cNvSpPr>
            <p:nvPr/>
          </p:nvSpPr>
          <p:spPr>
            <a:xfrm>
              <a:off x="6587621" y="357061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76" name="Oval 75">
              <a:extLst>
                <a:ext uri="{FF2B5EF4-FFF2-40B4-BE49-F238E27FC236}">
                  <a16:creationId xmlns:a16="http://schemas.microsoft.com/office/drawing/2014/main" id="{2ECBA016-F696-4533-B270-FA096CA15601}"/>
                </a:ext>
              </a:extLst>
            </p:cNvPr>
            <p:cNvSpPr>
              <a:spLocks noChangeAspect="1"/>
            </p:cNvSpPr>
            <p:nvPr/>
          </p:nvSpPr>
          <p:spPr>
            <a:xfrm>
              <a:off x="6656683" y="3307977"/>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77" name="Oval 76">
              <a:extLst>
                <a:ext uri="{FF2B5EF4-FFF2-40B4-BE49-F238E27FC236}">
                  <a16:creationId xmlns:a16="http://schemas.microsoft.com/office/drawing/2014/main" id="{D6EEFAB1-0180-40C2-8204-3345062BBFEA}"/>
                </a:ext>
              </a:extLst>
            </p:cNvPr>
            <p:cNvSpPr>
              <a:spLocks noChangeAspect="1"/>
            </p:cNvSpPr>
            <p:nvPr/>
          </p:nvSpPr>
          <p:spPr>
            <a:xfrm>
              <a:off x="6718166" y="3444423"/>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78" name="Oval 77">
              <a:extLst>
                <a:ext uri="{FF2B5EF4-FFF2-40B4-BE49-F238E27FC236}">
                  <a16:creationId xmlns:a16="http://schemas.microsoft.com/office/drawing/2014/main" id="{50B12CB1-CF55-4505-9ACC-DAB4D93BFA5E}"/>
                </a:ext>
              </a:extLst>
            </p:cNvPr>
            <p:cNvSpPr>
              <a:spLocks noChangeAspect="1"/>
            </p:cNvSpPr>
            <p:nvPr/>
          </p:nvSpPr>
          <p:spPr>
            <a:xfrm>
              <a:off x="6769375" y="3186225"/>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79" name="Oval 78">
              <a:extLst>
                <a:ext uri="{FF2B5EF4-FFF2-40B4-BE49-F238E27FC236}">
                  <a16:creationId xmlns:a16="http://schemas.microsoft.com/office/drawing/2014/main" id="{88829857-430C-4A7B-8BC4-1BC48A67002B}"/>
                </a:ext>
              </a:extLst>
            </p:cNvPr>
            <p:cNvSpPr>
              <a:spLocks noChangeAspect="1"/>
            </p:cNvSpPr>
            <p:nvPr/>
          </p:nvSpPr>
          <p:spPr>
            <a:xfrm>
              <a:off x="6567474" y="341311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80" name="Oval 79">
              <a:extLst>
                <a:ext uri="{FF2B5EF4-FFF2-40B4-BE49-F238E27FC236}">
                  <a16:creationId xmlns:a16="http://schemas.microsoft.com/office/drawing/2014/main" id="{D00A5181-CE3D-4564-9B04-5601BC4C5A10}"/>
                </a:ext>
              </a:extLst>
            </p:cNvPr>
            <p:cNvSpPr>
              <a:spLocks noChangeAspect="1"/>
            </p:cNvSpPr>
            <p:nvPr/>
          </p:nvSpPr>
          <p:spPr>
            <a:xfrm>
              <a:off x="6392702" y="346815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81" name="Oval 80">
              <a:extLst>
                <a:ext uri="{FF2B5EF4-FFF2-40B4-BE49-F238E27FC236}">
                  <a16:creationId xmlns:a16="http://schemas.microsoft.com/office/drawing/2014/main" id="{3FE3BF64-98CA-47F9-B4BA-B468B63C19CC}"/>
                </a:ext>
              </a:extLst>
            </p:cNvPr>
            <p:cNvSpPr>
              <a:spLocks noChangeAspect="1"/>
            </p:cNvSpPr>
            <p:nvPr/>
          </p:nvSpPr>
          <p:spPr>
            <a:xfrm>
              <a:off x="6495120" y="325755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grpSp>
    </p:spTree>
    <p:extLst>
      <p:ext uri="{BB962C8B-B14F-4D97-AF65-F5344CB8AC3E}">
        <p14:creationId xmlns:p14="http://schemas.microsoft.com/office/powerpoint/2010/main" val="1254273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D6A13-7758-4479-9544-CFBF23D677E2}"/>
              </a:ext>
            </a:extLst>
          </p:cNvPr>
          <p:cNvSpPr>
            <a:spLocks noGrp="1"/>
          </p:cNvSpPr>
          <p:nvPr>
            <p:ph type="title"/>
          </p:nvPr>
        </p:nvSpPr>
        <p:spPr/>
        <p:txBody>
          <a:bodyPr/>
          <a:lstStyle/>
          <a:p>
            <a:r>
              <a:rPr lang="en-US" dirty="0"/>
              <a:t>Linear Model with Higher Order Fits (Slide 2 of 2)</a:t>
            </a:r>
          </a:p>
        </p:txBody>
      </p:sp>
      <p:sp>
        <p:nvSpPr>
          <p:cNvPr id="3" name="Slide Number Placeholder 2">
            <a:extLst>
              <a:ext uri="{FF2B5EF4-FFF2-40B4-BE49-F238E27FC236}">
                <a16:creationId xmlns:a16="http://schemas.microsoft.com/office/drawing/2014/main" id="{1A3B0D7C-8A1D-4DD2-B923-920F17EDFD9D}"/>
              </a:ext>
            </a:extLst>
          </p:cNvPr>
          <p:cNvSpPr>
            <a:spLocks noGrp="1"/>
          </p:cNvSpPr>
          <p:nvPr>
            <p:ph type="sldNum" sz="quarter" idx="12"/>
          </p:nvPr>
        </p:nvSpPr>
        <p:spPr/>
        <p:txBody>
          <a:bodyPr/>
          <a:lstStyle/>
          <a:p>
            <a:fld id="{A8160BDD-7155-D744-B749-9730458604AD}" type="slidenum">
              <a:rPr lang="en-US" smtClean="0"/>
              <a:t>14</a:t>
            </a:fld>
            <a:endParaRPr lang="en-US" dirty="0"/>
          </a:p>
        </p:txBody>
      </p:sp>
      <p:grpSp>
        <p:nvGrpSpPr>
          <p:cNvPr id="6" name="Group 5">
            <a:extLst>
              <a:ext uri="{FF2B5EF4-FFF2-40B4-BE49-F238E27FC236}">
                <a16:creationId xmlns:a16="http://schemas.microsoft.com/office/drawing/2014/main" id="{FF0C8685-96AA-49A3-BDED-055DD376B26E}"/>
              </a:ext>
            </a:extLst>
          </p:cNvPr>
          <p:cNvGrpSpPr/>
          <p:nvPr/>
        </p:nvGrpSpPr>
        <p:grpSpPr>
          <a:xfrm>
            <a:off x="682579" y="978324"/>
            <a:ext cx="7590205" cy="5778184"/>
            <a:chOff x="682579" y="978324"/>
            <a:chExt cx="7590205" cy="5778184"/>
          </a:xfrm>
        </p:grpSpPr>
        <p:cxnSp>
          <p:nvCxnSpPr>
            <p:cNvPr id="155" name="Straight Connector 154">
              <a:extLst>
                <a:ext uri="{FF2B5EF4-FFF2-40B4-BE49-F238E27FC236}">
                  <a16:creationId xmlns:a16="http://schemas.microsoft.com/office/drawing/2014/main" id="{7800544C-930C-4794-86EF-F5B98CD896C6}"/>
                </a:ext>
              </a:extLst>
            </p:cNvPr>
            <p:cNvCxnSpPr/>
            <p:nvPr/>
          </p:nvCxnSpPr>
          <p:spPr>
            <a:xfrm>
              <a:off x="1101278" y="1506010"/>
              <a:ext cx="0" cy="2060722"/>
            </a:xfrm>
            <a:prstGeom prst="line">
              <a:avLst/>
            </a:prstGeom>
            <a:ln w="28575"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E9698138-A1E2-4460-8002-C9856F1FA26A}"/>
                </a:ext>
              </a:extLst>
            </p:cNvPr>
            <p:cNvCxnSpPr>
              <a:cxnSpLocks/>
            </p:cNvCxnSpPr>
            <p:nvPr/>
          </p:nvCxnSpPr>
          <p:spPr>
            <a:xfrm flipH="1">
              <a:off x="1109961" y="3566732"/>
              <a:ext cx="3125233" cy="0"/>
            </a:xfrm>
            <a:prstGeom prst="line">
              <a:avLst/>
            </a:prstGeom>
            <a:ln w="28575"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7" name="Oval 156">
              <a:extLst>
                <a:ext uri="{FF2B5EF4-FFF2-40B4-BE49-F238E27FC236}">
                  <a16:creationId xmlns:a16="http://schemas.microsoft.com/office/drawing/2014/main" id="{B796BA55-E6AB-4BE5-9EF9-6CCE8B1672E3}"/>
                </a:ext>
              </a:extLst>
            </p:cNvPr>
            <p:cNvSpPr>
              <a:spLocks noChangeAspect="1"/>
            </p:cNvSpPr>
            <p:nvPr/>
          </p:nvSpPr>
          <p:spPr>
            <a:xfrm>
              <a:off x="1366811" y="2939961"/>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58" name="TextBox 157">
              <a:extLst>
                <a:ext uri="{FF2B5EF4-FFF2-40B4-BE49-F238E27FC236}">
                  <a16:creationId xmlns:a16="http://schemas.microsoft.com/office/drawing/2014/main" id="{5FC080CF-9685-4397-A04E-FF3BB60CA823}"/>
                </a:ext>
              </a:extLst>
            </p:cNvPr>
            <p:cNvSpPr txBox="1"/>
            <p:nvPr/>
          </p:nvSpPr>
          <p:spPr>
            <a:xfrm>
              <a:off x="2150191" y="3666812"/>
              <a:ext cx="1053365" cy="307777"/>
            </a:xfrm>
            <a:prstGeom prst="rect">
              <a:avLst/>
            </a:prstGeom>
            <a:noFill/>
          </p:spPr>
          <p:txBody>
            <a:bodyPr wrap="none" rtlCol="0">
              <a:spAutoFit/>
            </a:bodyPr>
            <a:lstStyle/>
            <a:p>
              <a:r>
                <a:rPr lang="en-US" sz="1400" dirty="0"/>
                <a:t>Hour of Day</a:t>
              </a:r>
            </a:p>
          </p:txBody>
        </p:sp>
        <p:sp>
          <p:nvSpPr>
            <p:cNvPr id="159" name="TextBox 158">
              <a:extLst>
                <a:ext uri="{FF2B5EF4-FFF2-40B4-BE49-F238E27FC236}">
                  <a16:creationId xmlns:a16="http://schemas.microsoft.com/office/drawing/2014/main" id="{CD22C767-B63A-42C5-8993-C2CFE38CB07C}"/>
                </a:ext>
              </a:extLst>
            </p:cNvPr>
            <p:cNvSpPr txBox="1"/>
            <p:nvPr/>
          </p:nvSpPr>
          <p:spPr>
            <a:xfrm rot="16200000">
              <a:off x="121977" y="2379124"/>
              <a:ext cx="1428981" cy="307777"/>
            </a:xfrm>
            <a:prstGeom prst="rect">
              <a:avLst/>
            </a:prstGeom>
            <a:noFill/>
          </p:spPr>
          <p:txBody>
            <a:bodyPr wrap="none" rtlCol="0">
              <a:spAutoFit/>
            </a:bodyPr>
            <a:lstStyle/>
            <a:p>
              <a:r>
                <a:rPr lang="en-US" sz="1400" dirty="0"/>
                <a:t>Temperature (℉)</a:t>
              </a:r>
            </a:p>
          </p:txBody>
        </p:sp>
        <p:sp>
          <p:nvSpPr>
            <p:cNvPr id="160" name="TextBox 159">
              <a:extLst>
                <a:ext uri="{FF2B5EF4-FFF2-40B4-BE49-F238E27FC236}">
                  <a16:creationId xmlns:a16="http://schemas.microsoft.com/office/drawing/2014/main" id="{F5E6F0FB-1316-434A-8E82-788A02BF5F22}"/>
                </a:ext>
              </a:extLst>
            </p:cNvPr>
            <p:cNvSpPr txBox="1"/>
            <p:nvPr/>
          </p:nvSpPr>
          <p:spPr>
            <a:xfrm>
              <a:off x="759175" y="1425411"/>
              <a:ext cx="401072" cy="261610"/>
            </a:xfrm>
            <a:prstGeom prst="rect">
              <a:avLst/>
            </a:prstGeom>
            <a:noFill/>
          </p:spPr>
          <p:txBody>
            <a:bodyPr wrap="none" rtlCol="0">
              <a:spAutoFit/>
            </a:bodyPr>
            <a:lstStyle/>
            <a:p>
              <a:r>
                <a:rPr lang="en-US" sz="1100" dirty="0"/>
                <a:t>100</a:t>
              </a:r>
            </a:p>
          </p:txBody>
        </p:sp>
        <p:sp>
          <p:nvSpPr>
            <p:cNvPr id="161" name="Oval 160">
              <a:extLst>
                <a:ext uri="{FF2B5EF4-FFF2-40B4-BE49-F238E27FC236}">
                  <a16:creationId xmlns:a16="http://schemas.microsoft.com/office/drawing/2014/main" id="{18C16C63-C30A-4AE7-9FD9-A59DBA2A61E6}"/>
                </a:ext>
              </a:extLst>
            </p:cNvPr>
            <p:cNvSpPr>
              <a:spLocks noChangeAspect="1"/>
            </p:cNvSpPr>
            <p:nvPr/>
          </p:nvSpPr>
          <p:spPr>
            <a:xfrm>
              <a:off x="1487152" y="2825002"/>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62" name="TextBox 161">
              <a:extLst>
                <a:ext uri="{FF2B5EF4-FFF2-40B4-BE49-F238E27FC236}">
                  <a16:creationId xmlns:a16="http://schemas.microsoft.com/office/drawing/2014/main" id="{2D9B5E50-AFDB-4362-B6AD-04093669B9AA}"/>
                </a:ext>
              </a:extLst>
            </p:cNvPr>
            <p:cNvSpPr txBox="1"/>
            <p:nvPr/>
          </p:nvSpPr>
          <p:spPr>
            <a:xfrm>
              <a:off x="1028581" y="3542990"/>
              <a:ext cx="256802" cy="261610"/>
            </a:xfrm>
            <a:prstGeom prst="rect">
              <a:avLst/>
            </a:prstGeom>
            <a:noFill/>
          </p:spPr>
          <p:txBody>
            <a:bodyPr wrap="none" rtlCol="0">
              <a:spAutoFit/>
            </a:bodyPr>
            <a:lstStyle/>
            <a:p>
              <a:r>
                <a:rPr lang="en-US" sz="1100" dirty="0"/>
                <a:t>0</a:t>
              </a:r>
            </a:p>
          </p:txBody>
        </p:sp>
        <p:sp>
          <p:nvSpPr>
            <p:cNvPr id="163" name="TextBox 162">
              <a:extLst>
                <a:ext uri="{FF2B5EF4-FFF2-40B4-BE49-F238E27FC236}">
                  <a16:creationId xmlns:a16="http://schemas.microsoft.com/office/drawing/2014/main" id="{50B67807-A86F-450F-BFF5-86F563331974}"/>
                </a:ext>
              </a:extLst>
            </p:cNvPr>
            <p:cNvSpPr txBox="1"/>
            <p:nvPr/>
          </p:nvSpPr>
          <p:spPr>
            <a:xfrm>
              <a:off x="808431" y="3438135"/>
              <a:ext cx="328936" cy="261610"/>
            </a:xfrm>
            <a:prstGeom prst="rect">
              <a:avLst/>
            </a:prstGeom>
            <a:noFill/>
          </p:spPr>
          <p:txBody>
            <a:bodyPr wrap="none" rtlCol="0">
              <a:spAutoFit/>
            </a:bodyPr>
            <a:lstStyle/>
            <a:p>
              <a:pPr algn="ctr"/>
              <a:r>
                <a:rPr lang="en-US" sz="1100" dirty="0"/>
                <a:t>50</a:t>
              </a:r>
            </a:p>
          </p:txBody>
        </p:sp>
        <p:sp>
          <p:nvSpPr>
            <p:cNvPr id="164" name="TextBox 163">
              <a:extLst>
                <a:ext uri="{FF2B5EF4-FFF2-40B4-BE49-F238E27FC236}">
                  <a16:creationId xmlns:a16="http://schemas.microsoft.com/office/drawing/2014/main" id="{CDDCEE34-62AD-4A75-B193-30713FFCE3F1}"/>
                </a:ext>
              </a:extLst>
            </p:cNvPr>
            <p:cNvSpPr txBox="1"/>
            <p:nvPr/>
          </p:nvSpPr>
          <p:spPr>
            <a:xfrm>
              <a:off x="4108099" y="3542990"/>
              <a:ext cx="328936" cy="261610"/>
            </a:xfrm>
            <a:prstGeom prst="rect">
              <a:avLst/>
            </a:prstGeom>
            <a:noFill/>
          </p:spPr>
          <p:txBody>
            <a:bodyPr wrap="none" rtlCol="0">
              <a:spAutoFit/>
            </a:bodyPr>
            <a:lstStyle/>
            <a:p>
              <a:r>
                <a:rPr lang="en-US" sz="1100" dirty="0"/>
                <a:t>25</a:t>
              </a:r>
            </a:p>
          </p:txBody>
        </p:sp>
        <p:sp>
          <p:nvSpPr>
            <p:cNvPr id="165" name="Oval 164">
              <a:extLst>
                <a:ext uri="{FF2B5EF4-FFF2-40B4-BE49-F238E27FC236}">
                  <a16:creationId xmlns:a16="http://schemas.microsoft.com/office/drawing/2014/main" id="{BF9CF940-2BCD-47C4-9E91-2CC58F19B4DA}"/>
                </a:ext>
              </a:extLst>
            </p:cNvPr>
            <p:cNvSpPr>
              <a:spLocks noChangeAspect="1"/>
            </p:cNvSpPr>
            <p:nvPr/>
          </p:nvSpPr>
          <p:spPr>
            <a:xfrm>
              <a:off x="2132340" y="2063192"/>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66" name="Oval 165">
              <a:extLst>
                <a:ext uri="{FF2B5EF4-FFF2-40B4-BE49-F238E27FC236}">
                  <a16:creationId xmlns:a16="http://schemas.microsoft.com/office/drawing/2014/main" id="{84FB502B-5C03-48F2-8F51-3A03E1318A03}"/>
                </a:ext>
              </a:extLst>
            </p:cNvPr>
            <p:cNvSpPr>
              <a:spLocks noChangeAspect="1"/>
            </p:cNvSpPr>
            <p:nvPr/>
          </p:nvSpPr>
          <p:spPr>
            <a:xfrm>
              <a:off x="2309691" y="1946091"/>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67" name="Oval 166">
              <a:extLst>
                <a:ext uri="{FF2B5EF4-FFF2-40B4-BE49-F238E27FC236}">
                  <a16:creationId xmlns:a16="http://schemas.microsoft.com/office/drawing/2014/main" id="{2EF58B7A-1B8F-476C-9823-196C5E2169ED}"/>
                </a:ext>
              </a:extLst>
            </p:cNvPr>
            <p:cNvSpPr>
              <a:spLocks noChangeAspect="1"/>
            </p:cNvSpPr>
            <p:nvPr/>
          </p:nvSpPr>
          <p:spPr>
            <a:xfrm>
              <a:off x="1617089" y="2636652"/>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68" name="Oval 167">
              <a:extLst>
                <a:ext uri="{FF2B5EF4-FFF2-40B4-BE49-F238E27FC236}">
                  <a16:creationId xmlns:a16="http://schemas.microsoft.com/office/drawing/2014/main" id="{E0708F30-560D-44A5-9FF2-9E77DCDEDCEB}"/>
                </a:ext>
              </a:extLst>
            </p:cNvPr>
            <p:cNvSpPr>
              <a:spLocks noChangeAspect="1"/>
            </p:cNvSpPr>
            <p:nvPr/>
          </p:nvSpPr>
          <p:spPr>
            <a:xfrm>
              <a:off x="2015349" y="2188673"/>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69" name="Oval 168">
              <a:extLst>
                <a:ext uri="{FF2B5EF4-FFF2-40B4-BE49-F238E27FC236}">
                  <a16:creationId xmlns:a16="http://schemas.microsoft.com/office/drawing/2014/main" id="{A854704B-2D39-4FF0-8FC4-5418B219A4B0}"/>
                </a:ext>
              </a:extLst>
            </p:cNvPr>
            <p:cNvSpPr>
              <a:spLocks noChangeAspect="1"/>
            </p:cNvSpPr>
            <p:nvPr/>
          </p:nvSpPr>
          <p:spPr>
            <a:xfrm>
              <a:off x="1516617" y="2948853"/>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70" name="Oval 169">
              <a:extLst>
                <a:ext uri="{FF2B5EF4-FFF2-40B4-BE49-F238E27FC236}">
                  <a16:creationId xmlns:a16="http://schemas.microsoft.com/office/drawing/2014/main" id="{1D16E8A2-E6BB-4F04-BF4F-3673686ACE4D}"/>
                </a:ext>
              </a:extLst>
            </p:cNvPr>
            <p:cNvSpPr>
              <a:spLocks noChangeAspect="1"/>
            </p:cNvSpPr>
            <p:nvPr/>
          </p:nvSpPr>
          <p:spPr>
            <a:xfrm>
              <a:off x="1606142" y="2818771"/>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71" name="Oval 170">
              <a:extLst>
                <a:ext uri="{FF2B5EF4-FFF2-40B4-BE49-F238E27FC236}">
                  <a16:creationId xmlns:a16="http://schemas.microsoft.com/office/drawing/2014/main" id="{BA4836BB-0260-4B4A-97B6-8CB7D0957444}"/>
                </a:ext>
              </a:extLst>
            </p:cNvPr>
            <p:cNvSpPr>
              <a:spLocks noChangeAspect="1"/>
            </p:cNvSpPr>
            <p:nvPr/>
          </p:nvSpPr>
          <p:spPr>
            <a:xfrm>
              <a:off x="1250017" y="3072226"/>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72" name="Oval 171">
              <a:extLst>
                <a:ext uri="{FF2B5EF4-FFF2-40B4-BE49-F238E27FC236}">
                  <a16:creationId xmlns:a16="http://schemas.microsoft.com/office/drawing/2014/main" id="{203C5DA2-FA1F-462F-BCE3-CF6B71FEC629}"/>
                </a:ext>
              </a:extLst>
            </p:cNvPr>
            <p:cNvSpPr>
              <a:spLocks noChangeAspect="1"/>
            </p:cNvSpPr>
            <p:nvPr/>
          </p:nvSpPr>
          <p:spPr>
            <a:xfrm>
              <a:off x="1365003" y="2750763"/>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73" name="Oval 172">
              <a:extLst>
                <a:ext uri="{FF2B5EF4-FFF2-40B4-BE49-F238E27FC236}">
                  <a16:creationId xmlns:a16="http://schemas.microsoft.com/office/drawing/2014/main" id="{833E9006-5844-439C-AD04-90410417DE61}"/>
                </a:ext>
              </a:extLst>
            </p:cNvPr>
            <p:cNvSpPr>
              <a:spLocks noChangeAspect="1"/>
            </p:cNvSpPr>
            <p:nvPr/>
          </p:nvSpPr>
          <p:spPr>
            <a:xfrm>
              <a:off x="2445786" y="1735248"/>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74" name="Oval 173">
              <a:extLst>
                <a:ext uri="{FF2B5EF4-FFF2-40B4-BE49-F238E27FC236}">
                  <a16:creationId xmlns:a16="http://schemas.microsoft.com/office/drawing/2014/main" id="{297D23C4-4EB2-4A9B-AFB9-41344FAC9AA8}"/>
                </a:ext>
              </a:extLst>
            </p:cNvPr>
            <p:cNvSpPr>
              <a:spLocks noChangeAspect="1"/>
            </p:cNvSpPr>
            <p:nvPr/>
          </p:nvSpPr>
          <p:spPr>
            <a:xfrm>
              <a:off x="2575224" y="1735248"/>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75" name="Oval 174">
              <a:extLst>
                <a:ext uri="{FF2B5EF4-FFF2-40B4-BE49-F238E27FC236}">
                  <a16:creationId xmlns:a16="http://schemas.microsoft.com/office/drawing/2014/main" id="{DFBEBE56-0DAE-4320-BDE3-E1A350B494B8}"/>
                </a:ext>
              </a:extLst>
            </p:cNvPr>
            <p:cNvSpPr>
              <a:spLocks noChangeAspect="1"/>
            </p:cNvSpPr>
            <p:nvPr/>
          </p:nvSpPr>
          <p:spPr>
            <a:xfrm>
              <a:off x="2510504" y="1791731"/>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76" name="Oval 175">
              <a:extLst>
                <a:ext uri="{FF2B5EF4-FFF2-40B4-BE49-F238E27FC236}">
                  <a16:creationId xmlns:a16="http://schemas.microsoft.com/office/drawing/2014/main" id="{BCE45288-773C-42B1-B9F7-538F218D02EE}"/>
                </a:ext>
              </a:extLst>
            </p:cNvPr>
            <p:cNvSpPr>
              <a:spLocks noChangeAspect="1"/>
            </p:cNvSpPr>
            <p:nvPr/>
          </p:nvSpPr>
          <p:spPr>
            <a:xfrm>
              <a:off x="2416320" y="1861407"/>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77" name="Oval 176">
              <a:extLst>
                <a:ext uri="{FF2B5EF4-FFF2-40B4-BE49-F238E27FC236}">
                  <a16:creationId xmlns:a16="http://schemas.microsoft.com/office/drawing/2014/main" id="{2EECCD15-5945-4AFB-9560-9DDADFCE79CF}"/>
                </a:ext>
              </a:extLst>
            </p:cNvPr>
            <p:cNvSpPr>
              <a:spLocks noChangeAspect="1"/>
            </p:cNvSpPr>
            <p:nvPr/>
          </p:nvSpPr>
          <p:spPr>
            <a:xfrm>
              <a:off x="2309691" y="2112976"/>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78" name="Oval 177">
              <a:extLst>
                <a:ext uri="{FF2B5EF4-FFF2-40B4-BE49-F238E27FC236}">
                  <a16:creationId xmlns:a16="http://schemas.microsoft.com/office/drawing/2014/main" id="{D12A9CC1-5A6F-4D6F-A6BE-30A09D4235FB}"/>
                </a:ext>
              </a:extLst>
            </p:cNvPr>
            <p:cNvSpPr>
              <a:spLocks noChangeAspect="1"/>
            </p:cNvSpPr>
            <p:nvPr/>
          </p:nvSpPr>
          <p:spPr>
            <a:xfrm>
              <a:off x="2633590" y="1829345"/>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79" name="Oval 178">
              <a:extLst>
                <a:ext uri="{FF2B5EF4-FFF2-40B4-BE49-F238E27FC236}">
                  <a16:creationId xmlns:a16="http://schemas.microsoft.com/office/drawing/2014/main" id="{98C8D108-7C5C-4F35-BAC3-51988E7B77E5}"/>
                </a:ext>
              </a:extLst>
            </p:cNvPr>
            <p:cNvSpPr>
              <a:spLocks noChangeAspect="1"/>
            </p:cNvSpPr>
            <p:nvPr/>
          </p:nvSpPr>
          <p:spPr>
            <a:xfrm>
              <a:off x="2475251" y="1946091"/>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80" name="Oval 179">
              <a:extLst>
                <a:ext uri="{FF2B5EF4-FFF2-40B4-BE49-F238E27FC236}">
                  <a16:creationId xmlns:a16="http://schemas.microsoft.com/office/drawing/2014/main" id="{97E6E3A2-DB91-45C4-955B-EF526D1A306A}"/>
                </a:ext>
              </a:extLst>
            </p:cNvPr>
            <p:cNvSpPr>
              <a:spLocks noChangeAspect="1"/>
            </p:cNvSpPr>
            <p:nvPr/>
          </p:nvSpPr>
          <p:spPr>
            <a:xfrm>
              <a:off x="2598195" y="1879421"/>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81" name="Oval 180">
              <a:extLst>
                <a:ext uri="{FF2B5EF4-FFF2-40B4-BE49-F238E27FC236}">
                  <a16:creationId xmlns:a16="http://schemas.microsoft.com/office/drawing/2014/main" id="{098C674C-D06C-4BD1-9DE8-C794C44FED4F}"/>
                </a:ext>
              </a:extLst>
            </p:cNvPr>
            <p:cNvSpPr>
              <a:spLocks noChangeAspect="1"/>
            </p:cNvSpPr>
            <p:nvPr/>
          </p:nvSpPr>
          <p:spPr>
            <a:xfrm>
              <a:off x="1892288" y="2330279"/>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82" name="Oval 181">
              <a:extLst>
                <a:ext uri="{FF2B5EF4-FFF2-40B4-BE49-F238E27FC236}">
                  <a16:creationId xmlns:a16="http://schemas.microsoft.com/office/drawing/2014/main" id="{0EC176BF-1E52-4BDA-8C96-2305D103555B}"/>
                </a:ext>
              </a:extLst>
            </p:cNvPr>
            <p:cNvSpPr>
              <a:spLocks noChangeAspect="1"/>
            </p:cNvSpPr>
            <p:nvPr/>
          </p:nvSpPr>
          <p:spPr>
            <a:xfrm>
              <a:off x="1585461" y="2455760"/>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83" name="Oval 182">
              <a:extLst>
                <a:ext uri="{FF2B5EF4-FFF2-40B4-BE49-F238E27FC236}">
                  <a16:creationId xmlns:a16="http://schemas.microsoft.com/office/drawing/2014/main" id="{B3DF7E95-193C-4326-9623-B07D2B53BE1D}"/>
                </a:ext>
              </a:extLst>
            </p:cNvPr>
            <p:cNvSpPr>
              <a:spLocks noChangeAspect="1"/>
            </p:cNvSpPr>
            <p:nvPr/>
          </p:nvSpPr>
          <p:spPr>
            <a:xfrm>
              <a:off x="1783720" y="2512617"/>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84" name="Oval 183">
              <a:extLst>
                <a:ext uri="{FF2B5EF4-FFF2-40B4-BE49-F238E27FC236}">
                  <a16:creationId xmlns:a16="http://schemas.microsoft.com/office/drawing/2014/main" id="{2A2CCC60-E131-44FB-AA0A-749B550A3DE6}"/>
                </a:ext>
              </a:extLst>
            </p:cNvPr>
            <p:cNvSpPr>
              <a:spLocks noChangeAspect="1"/>
            </p:cNvSpPr>
            <p:nvPr/>
          </p:nvSpPr>
          <p:spPr>
            <a:xfrm>
              <a:off x="2900301" y="1975557"/>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85" name="Oval 184">
              <a:extLst>
                <a:ext uri="{FF2B5EF4-FFF2-40B4-BE49-F238E27FC236}">
                  <a16:creationId xmlns:a16="http://schemas.microsoft.com/office/drawing/2014/main" id="{3424DCEF-8543-4C72-929A-562E2E237AED}"/>
                </a:ext>
              </a:extLst>
            </p:cNvPr>
            <p:cNvSpPr>
              <a:spLocks noChangeAspect="1"/>
            </p:cNvSpPr>
            <p:nvPr/>
          </p:nvSpPr>
          <p:spPr>
            <a:xfrm>
              <a:off x="2750604" y="1894574"/>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86" name="Oval 185">
              <a:extLst>
                <a:ext uri="{FF2B5EF4-FFF2-40B4-BE49-F238E27FC236}">
                  <a16:creationId xmlns:a16="http://schemas.microsoft.com/office/drawing/2014/main" id="{DB2B2B21-7E46-4048-87A0-6C5E13C36743}"/>
                </a:ext>
              </a:extLst>
            </p:cNvPr>
            <p:cNvSpPr>
              <a:spLocks noChangeAspect="1"/>
            </p:cNvSpPr>
            <p:nvPr/>
          </p:nvSpPr>
          <p:spPr>
            <a:xfrm>
              <a:off x="2685885" y="1967112"/>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87" name="Oval 186">
              <a:extLst>
                <a:ext uri="{FF2B5EF4-FFF2-40B4-BE49-F238E27FC236}">
                  <a16:creationId xmlns:a16="http://schemas.microsoft.com/office/drawing/2014/main" id="{106E4561-F168-499C-B033-D9DA70BD1541}"/>
                </a:ext>
              </a:extLst>
            </p:cNvPr>
            <p:cNvSpPr>
              <a:spLocks noChangeAspect="1"/>
            </p:cNvSpPr>
            <p:nvPr/>
          </p:nvSpPr>
          <p:spPr>
            <a:xfrm>
              <a:off x="3078656" y="2207898"/>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88" name="Oval 187">
              <a:extLst>
                <a:ext uri="{FF2B5EF4-FFF2-40B4-BE49-F238E27FC236}">
                  <a16:creationId xmlns:a16="http://schemas.microsoft.com/office/drawing/2014/main" id="{14CB808A-D184-4DB1-A0DD-923228BA7BC0}"/>
                </a:ext>
              </a:extLst>
            </p:cNvPr>
            <p:cNvSpPr>
              <a:spLocks noChangeAspect="1"/>
            </p:cNvSpPr>
            <p:nvPr/>
          </p:nvSpPr>
          <p:spPr>
            <a:xfrm>
              <a:off x="2892632" y="2102655"/>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89" name="Oval 188">
              <a:extLst>
                <a:ext uri="{FF2B5EF4-FFF2-40B4-BE49-F238E27FC236}">
                  <a16:creationId xmlns:a16="http://schemas.microsoft.com/office/drawing/2014/main" id="{85C680A1-F085-4443-85A1-CADB9AF4716A}"/>
                </a:ext>
              </a:extLst>
            </p:cNvPr>
            <p:cNvSpPr>
              <a:spLocks noChangeAspect="1"/>
            </p:cNvSpPr>
            <p:nvPr/>
          </p:nvSpPr>
          <p:spPr>
            <a:xfrm>
              <a:off x="3625633" y="2598363"/>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90" name="Oval 189">
              <a:extLst>
                <a:ext uri="{FF2B5EF4-FFF2-40B4-BE49-F238E27FC236}">
                  <a16:creationId xmlns:a16="http://schemas.microsoft.com/office/drawing/2014/main" id="{AF8E1962-3A6C-433D-B1A6-B936FBFF9AEB}"/>
                </a:ext>
              </a:extLst>
            </p:cNvPr>
            <p:cNvSpPr>
              <a:spLocks noChangeAspect="1"/>
            </p:cNvSpPr>
            <p:nvPr/>
          </p:nvSpPr>
          <p:spPr>
            <a:xfrm>
              <a:off x="3985919" y="2599856"/>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91" name="Oval 190">
              <a:extLst>
                <a:ext uri="{FF2B5EF4-FFF2-40B4-BE49-F238E27FC236}">
                  <a16:creationId xmlns:a16="http://schemas.microsoft.com/office/drawing/2014/main" id="{95784321-5817-41C8-A2D7-54B6C98C86B3}"/>
                </a:ext>
              </a:extLst>
            </p:cNvPr>
            <p:cNvSpPr>
              <a:spLocks noChangeAspect="1"/>
            </p:cNvSpPr>
            <p:nvPr/>
          </p:nvSpPr>
          <p:spPr>
            <a:xfrm>
              <a:off x="3817026" y="2738792"/>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92" name="Oval 191">
              <a:extLst>
                <a:ext uri="{FF2B5EF4-FFF2-40B4-BE49-F238E27FC236}">
                  <a16:creationId xmlns:a16="http://schemas.microsoft.com/office/drawing/2014/main" id="{6BE01CCC-25D3-4097-AEEA-6872D3458E56}"/>
                </a:ext>
              </a:extLst>
            </p:cNvPr>
            <p:cNvSpPr>
              <a:spLocks noChangeAspect="1"/>
            </p:cNvSpPr>
            <p:nvPr/>
          </p:nvSpPr>
          <p:spPr>
            <a:xfrm>
              <a:off x="3286563" y="2389211"/>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93" name="Oval 192">
              <a:extLst>
                <a:ext uri="{FF2B5EF4-FFF2-40B4-BE49-F238E27FC236}">
                  <a16:creationId xmlns:a16="http://schemas.microsoft.com/office/drawing/2014/main" id="{6CB11E38-4493-422A-970D-1467D60249BC}"/>
                </a:ext>
              </a:extLst>
            </p:cNvPr>
            <p:cNvSpPr>
              <a:spLocks noChangeAspect="1"/>
            </p:cNvSpPr>
            <p:nvPr/>
          </p:nvSpPr>
          <p:spPr>
            <a:xfrm>
              <a:off x="3194488" y="2283031"/>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94" name="Oval 193">
              <a:extLst>
                <a:ext uri="{FF2B5EF4-FFF2-40B4-BE49-F238E27FC236}">
                  <a16:creationId xmlns:a16="http://schemas.microsoft.com/office/drawing/2014/main" id="{B813A440-B85C-4F40-AC42-4B8E7A58B5CA}"/>
                </a:ext>
              </a:extLst>
            </p:cNvPr>
            <p:cNvSpPr>
              <a:spLocks noChangeAspect="1"/>
            </p:cNvSpPr>
            <p:nvPr/>
          </p:nvSpPr>
          <p:spPr>
            <a:xfrm>
              <a:off x="2892632" y="2405976"/>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95" name="Oval 194">
              <a:extLst>
                <a:ext uri="{FF2B5EF4-FFF2-40B4-BE49-F238E27FC236}">
                  <a16:creationId xmlns:a16="http://schemas.microsoft.com/office/drawing/2014/main" id="{CF444665-A9EC-4E2E-AA2E-42BD38D93213}"/>
                </a:ext>
              </a:extLst>
            </p:cNvPr>
            <p:cNvSpPr>
              <a:spLocks noChangeAspect="1"/>
            </p:cNvSpPr>
            <p:nvPr/>
          </p:nvSpPr>
          <p:spPr>
            <a:xfrm>
              <a:off x="3078656" y="2426294"/>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96" name="Oval 195">
              <a:extLst>
                <a:ext uri="{FF2B5EF4-FFF2-40B4-BE49-F238E27FC236}">
                  <a16:creationId xmlns:a16="http://schemas.microsoft.com/office/drawing/2014/main" id="{5A94D17D-7853-45AA-A70B-D0C6F37FBE82}"/>
                </a:ext>
              </a:extLst>
            </p:cNvPr>
            <p:cNvSpPr>
              <a:spLocks noChangeAspect="1"/>
            </p:cNvSpPr>
            <p:nvPr/>
          </p:nvSpPr>
          <p:spPr>
            <a:xfrm>
              <a:off x="3461944" y="2565446"/>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97" name="Oval 196">
              <a:extLst>
                <a:ext uri="{FF2B5EF4-FFF2-40B4-BE49-F238E27FC236}">
                  <a16:creationId xmlns:a16="http://schemas.microsoft.com/office/drawing/2014/main" id="{68DF9148-BB27-454C-B442-B4119496F506}"/>
                </a:ext>
              </a:extLst>
            </p:cNvPr>
            <p:cNvSpPr>
              <a:spLocks noChangeAspect="1"/>
            </p:cNvSpPr>
            <p:nvPr/>
          </p:nvSpPr>
          <p:spPr>
            <a:xfrm>
              <a:off x="3270125" y="2558151"/>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98" name="Oval 197">
              <a:extLst>
                <a:ext uri="{FF2B5EF4-FFF2-40B4-BE49-F238E27FC236}">
                  <a16:creationId xmlns:a16="http://schemas.microsoft.com/office/drawing/2014/main" id="{5FA8BBBB-23A2-4779-934D-884740A5E254}"/>
                </a:ext>
              </a:extLst>
            </p:cNvPr>
            <p:cNvSpPr>
              <a:spLocks noChangeAspect="1"/>
            </p:cNvSpPr>
            <p:nvPr/>
          </p:nvSpPr>
          <p:spPr>
            <a:xfrm>
              <a:off x="2773575" y="2054802"/>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99" name="Oval 198">
              <a:extLst>
                <a:ext uri="{FF2B5EF4-FFF2-40B4-BE49-F238E27FC236}">
                  <a16:creationId xmlns:a16="http://schemas.microsoft.com/office/drawing/2014/main" id="{D3F16D08-E350-496A-8E31-296BBE1A808D}"/>
                </a:ext>
              </a:extLst>
            </p:cNvPr>
            <p:cNvSpPr>
              <a:spLocks noChangeAspect="1"/>
            </p:cNvSpPr>
            <p:nvPr/>
          </p:nvSpPr>
          <p:spPr>
            <a:xfrm>
              <a:off x="3493733" y="2651764"/>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00" name="Oval 199">
              <a:extLst>
                <a:ext uri="{FF2B5EF4-FFF2-40B4-BE49-F238E27FC236}">
                  <a16:creationId xmlns:a16="http://schemas.microsoft.com/office/drawing/2014/main" id="{93E36C8C-7C42-4FE4-82F2-1700D5F1782D}"/>
                </a:ext>
              </a:extLst>
            </p:cNvPr>
            <p:cNvSpPr>
              <a:spLocks noChangeAspect="1"/>
            </p:cNvSpPr>
            <p:nvPr/>
          </p:nvSpPr>
          <p:spPr>
            <a:xfrm>
              <a:off x="3544226" y="2812348"/>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01" name="Oval 200">
              <a:extLst>
                <a:ext uri="{FF2B5EF4-FFF2-40B4-BE49-F238E27FC236}">
                  <a16:creationId xmlns:a16="http://schemas.microsoft.com/office/drawing/2014/main" id="{F9FD3EFC-CAAB-4296-A912-4124CD5D14CE}"/>
                </a:ext>
              </a:extLst>
            </p:cNvPr>
            <p:cNvSpPr>
              <a:spLocks noChangeAspect="1"/>
            </p:cNvSpPr>
            <p:nvPr/>
          </p:nvSpPr>
          <p:spPr>
            <a:xfrm>
              <a:off x="3349113" y="2627970"/>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02" name="Oval 201">
              <a:extLst>
                <a:ext uri="{FF2B5EF4-FFF2-40B4-BE49-F238E27FC236}">
                  <a16:creationId xmlns:a16="http://schemas.microsoft.com/office/drawing/2014/main" id="{FB7E4304-9E30-43B9-A900-F77E2F777B9D}"/>
                </a:ext>
              </a:extLst>
            </p:cNvPr>
            <p:cNvSpPr>
              <a:spLocks noChangeAspect="1"/>
            </p:cNvSpPr>
            <p:nvPr/>
          </p:nvSpPr>
          <p:spPr>
            <a:xfrm>
              <a:off x="2861265" y="2142492"/>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03" name="Oval 202">
              <a:extLst>
                <a:ext uri="{FF2B5EF4-FFF2-40B4-BE49-F238E27FC236}">
                  <a16:creationId xmlns:a16="http://schemas.microsoft.com/office/drawing/2014/main" id="{D059BB6C-B0F2-42A2-8CB6-D40170633B31}"/>
                </a:ext>
              </a:extLst>
            </p:cNvPr>
            <p:cNvSpPr>
              <a:spLocks noChangeAspect="1"/>
            </p:cNvSpPr>
            <p:nvPr/>
          </p:nvSpPr>
          <p:spPr>
            <a:xfrm>
              <a:off x="3688928" y="2660142"/>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04" name="Oval 203">
              <a:extLst>
                <a:ext uri="{FF2B5EF4-FFF2-40B4-BE49-F238E27FC236}">
                  <a16:creationId xmlns:a16="http://schemas.microsoft.com/office/drawing/2014/main" id="{77AB5F86-45E5-4FE2-AA67-F858AEF0EBBA}"/>
                </a:ext>
              </a:extLst>
            </p:cNvPr>
            <p:cNvSpPr>
              <a:spLocks noChangeAspect="1"/>
            </p:cNvSpPr>
            <p:nvPr/>
          </p:nvSpPr>
          <p:spPr>
            <a:xfrm>
              <a:off x="3870913" y="2655137"/>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05" name="Oval 204">
              <a:extLst>
                <a:ext uri="{FF2B5EF4-FFF2-40B4-BE49-F238E27FC236}">
                  <a16:creationId xmlns:a16="http://schemas.microsoft.com/office/drawing/2014/main" id="{85B67C8C-0347-44FE-A8D7-8DF52B440BF5}"/>
                </a:ext>
              </a:extLst>
            </p:cNvPr>
            <p:cNvSpPr>
              <a:spLocks noChangeAspect="1"/>
            </p:cNvSpPr>
            <p:nvPr/>
          </p:nvSpPr>
          <p:spPr>
            <a:xfrm>
              <a:off x="1394469" y="2554953"/>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06" name="Oval 205">
              <a:extLst>
                <a:ext uri="{FF2B5EF4-FFF2-40B4-BE49-F238E27FC236}">
                  <a16:creationId xmlns:a16="http://schemas.microsoft.com/office/drawing/2014/main" id="{2DD801C2-A4FD-4005-85D1-81F5F8195337}"/>
                </a:ext>
              </a:extLst>
            </p:cNvPr>
            <p:cNvSpPr>
              <a:spLocks noChangeAspect="1"/>
            </p:cNvSpPr>
            <p:nvPr/>
          </p:nvSpPr>
          <p:spPr>
            <a:xfrm>
              <a:off x="1761340" y="2212880"/>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07" name="Oval 206">
              <a:extLst>
                <a:ext uri="{FF2B5EF4-FFF2-40B4-BE49-F238E27FC236}">
                  <a16:creationId xmlns:a16="http://schemas.microsoft.com/office/drawing/2014/main" id="{60D0A910-6FEF-4AC4-ABAB-F0564D35A3AA}"/>
                </a:ext>
              </a:extLst>
            </p:cNvPr>
            <p:cNvSpPr>
              <a:spLocks noChangeAspect="1"/>
            </p:cNvSpPr>
            <p:nvPr/>
          </p:nvSpPr>
          <p:spPr>
            <a:xfrm>
              <a:off x="1453400" y="3081469"/>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08" name="Oval 207">
              <a:extLst>
                <a:ext uri="{FF2B5EF4-FFF2-40B4-BE49-F238E27FC236}">
                  <a16:creationId xmlns:a16="http://schemas.microsoft.com/office/drawing/2014/main" id="{B2779C44-074E-4077-A7D0-AA579AAF9426}"/>
                </a:ext>
              </a:extLst>
            </p:cNvPr>
            <p:cNvSpPr>
              <a:spLocks noChangeAspect="1"/>
            </p:cNvSpPr>
            <p:nvPr/>
          </p:nvSpPr>
          <p:spPr>
            <a:xfrm>
              <a:off x="2202733" y="2256808"/>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09" name="Oval 208">
              <a:extLst>
                <a:ext uri="{FF2B5EF4-FFF2-40B4-BE49-F238E27FC236}">
                  <a16:creationId xmlns:a16="http://schemas.microsoft.com/office/drawing/2014/main" id="{B1E97258-E96E-4B82-ACAD-31F61166E606}"/>
                </a:ext>
              </a:extLst>
            </p:cNvPr>
            <p:cNvSpPr>
              <a:spLocks noChangeAspect="1"/>
            </p:cNvSpPr>
            <p:nvPr/>
          </p:nvSpPr>
          <p:spPr>
            <a:xfrm>
              <a:off x="3071485" y="2346994"/>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10" name="Oval 209">
              <a:extLst>
                <a:ext uri="{FF2B5EF4-FFF2-40B4-BE49-F238E27FC236}">
                  <a16:creationId xmlns:a16="http://schemas.microsoft.com/office/drawing/2014/main" id="{09227EAC-85F7-4D82-B7D9-7353BA049B99}"/>
                </a:ext>
              </a:extLst>
            </p:cNvPr>
            <p:cNvSpPr>
              <a:spLocks noChangeAspect="1"/>
            </p:cNvSpPr>
            <p:nvPr/>
          </p:nvSpPr>
          <p:spPr>
            <a:xfrm>
              <a:off x="3520874" y="2485660"/>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11" name="Oval 210">
              <a:extLst>
                <a:ext uri="{FF2B5EF4-FFF2-40B4-BE49-F238E27FC236}">
                  <a16:creationId xmlns:a16="http://schemas.microsoft.com/office/drawing/2014/main" id="{CD6D7217-DB30-4A58-9A15-815AC6B67FB3}"/>
                </a:ext>
              </a:extLst>
            </p:cNvPr>
            <p:cNvSpPr>
              <a:spLocks noChangeAspect="1"/>
            </p:cNvSpPr>
            <p:nvPr/>
          </p:nvSpPr>
          <p:spPr>
            <a:xfrm>
              <a:off x="3731810" y="2558637"/>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12" name="Oval 211">
              <a:extLst>
                <a:ext uri="{FF2B5EF4-FFF2-40B4-BE49-F238E27FC236}">
                  <a16:creationId xmlns:a16="http://schemas.microsoft.com/office/drawing/2014/main" id="{9C9AB56B-7BE9-49DC-8C35-7C8D5E60262E}"/>
                </a:ext>
              </a:extLst>
            </p:cNvPr>
            <p:cNvSpPr>
              <a:spLocks noChangeAspect="1"/>
            </p:cNvSpPr>
            <p:nvPr/>
          </p:nvSpPr>
          <p:spPr>
            <a:xfrm>
              <a:off x="3728630" y="2778383"/>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13" name="Oval 212">
              <a:extLst>
                <a:ext uri="{FF2B5EF4-FFF2-40B4-BE49-F238E27FC236}">
                  <a16:creationId xmlns:a16="http://schemas.microsoft.com/office/drawing/2014/main" id="{2869C0F1-4676-404C-98BF-7AFC665AFB97}"/>
                </a:ext>
              </a:extLst>
            </p:cNvPr>
            <p:cNvSpPr>
              <a:spLocks noChangeAspect="1"/>
            </p:cNvSpPr>
            <p:nvPr/>
          </p:nvSpPr>
          <p:spPr>
            <a:xfrm>
              <a:off x="3529906" y="2717963"/>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14" name="Oval 213">
              <a:extLst>
                <a:ext uri="{FF2B5EF4-FFF2-40B4-BE49-F238E27FC236}">
                  <a16:creationId xmlns:a16="http://schemas.microsoft.com/office/drawing/2014/main" id="{73032C7E-B35C-450F-8E7E-2175B08185A0}"/>
                </a:ext>
              </a:extLst>
            </p:cNvPr>
            <p:cNvSpPr>
              <a:spLocks noChangeAspect="1"/>
            </p:cNvSpPr>
            <p:nvPr/>
          </p:nvSpPr>
          <p:spPr>
            <a:xfrm>
              <a:off x="2262929" y="1754822"/>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15" name="Oval 214">
              <a:extLst>
                <a:ext uri="{FF2B5EF4-FFF2-40B4-BE49-F238E27FC236}">
                  <a16:creationId xmlns:a16="http://schemas.microsoft.com/office/drawing/2014/main" id="{23A58B90-CB34-423C-A18D-3172B71AA569}"/>
                </a:ext>
              </a:extLst>
            </p:cNvPr>
            <p:cNvSpPr>
              <a:spLocks noChangeAspect="1"/>
            </p:cNvSpPr>
            <p:nvPr/>
          </p:nvSpPr>
          <p:spPr>
            <a:xfrm>
              <a:off x="2757047" y="1725356"/>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16" name="Oval 215">
              <a:extLst>
                <a:ext uri="{FF2B5EF4-FFF2-40B4-BE49-F238E27FC236}">
                  <a16:creationId xmlns:a16="http://schemas.microsoft.com/office/drawing/2014/main" id="{1CFC892B-2D5F-4AA6-A1E0-4DCA47684336}"/>
                </a:ext>
              </a:extLst>
            </p:cNvPr>
            <p:cNvSpPr>
              <a:spLocks noChangeAspect="1"/>
            </p:cNvSpPr>
            <p:nvPr/>
          </p:nvSpPr>
          <p:spPr>
            <a:xfrm>
              <a:off x="2346387" y="1815243"/>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18" name="Oval 217">
              <a:extLst>
                <a:ext uri="{FF2B5EF4-FFF2-40B4-BE49-F238E27FC236}">
                  <a16:creationId xmlns:a16="http://schemas.microsoft.com/office/drawing/2014/main" id="{02DF7E29-187E-4CBC-8165-367F0FE8E4F1}"/>
                </a:ext>
              </a:extLst>
            </p:cNvPr>
            <p:cNvSpPr>
              <a:spLocks noChangeAspect="1"/>
            </p:cNvSpPr>
            <p:nvPr/>
          </p:nvSpPr>
          <p:spPr>
            <a:xfrm>
              <a:off x="1145469" y="3144610"/>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19" name="Oval 218">
              <a:extLst>
                <a:ext uri="{FF2B5EF4-FFF2-40B4-BE49-F238E27FC236}">
                  <a16:creationId xmlns:a16="http://schemas.microsoft.com/office/drawing/2014/main" id="{294A1828-4CBC-4111-BF6D-54AB75B548EF}"/>
                </a:ext>
              </a:extLst>
            </p:cNvPr>
            <p:cNvSpPr>
              <a:spLocks noChangeAspect="1"/>
            </p:cNvSpPr>
            <p:nvPr/>
          </p:nvSpPr>
          <p:spPr>
            <a:xfrm>
              <a:off x="1118860" y="3059985"/>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20" name="Oval 219">
              <a:extLst>
                <a:ext uri="{FF2B5EF4-FFF2-40B4-BE49-F238E27FC236}">
                  <a16:creationId xmlns:a16="http://schemas.microsoft.com/office/drawing/2014/main" id="{92F59483-8C05-459F-BCCF-C578DA373BFC}"/>
                </a:ext>
              </a:extLst>
            </p:cNvPr>
            <p:cNvSpPr>
              <a:spLocks noChangeAspect="1"/>
            </p:cNvSpPr>
            <p:nvPr/>
          </p:nvSpPr>
          <p:spPr>
            <a:xfrm>
              <a:off x="1204400" y="3203542"/>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21" name="Oval 220">
              <a:extLst>
                <a:ext uri="{FF2B5EF4-FFF2-40B4-BE49-F238E27FC236}">
                  <a16:creationId xmlns:a16="http://schemas.microsoft.com/office/drawing/2014/main" id="{24E39E4D-AC25-4D9B-820D-3F85DAA661BC}"/>
                </a:ext>
              </a:extLst>
            </p:cNvPr>
            <p:cNvSpPr>
              <a:spLocks noChangeAspect="1"/>
            </p:cNvSpPr>
            <p:nvPr/>
          </p:nvSpPr>
          <p:spPr>
            <a:xfrm>
              <a:off x="1342154" y="3107255"/>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22" name="Oval 221">
              <a:extLst>
                <a:ext uri="{FF2B5EF4-FFF2-40B4-BE49-F238E27FC236}">
                  <a16:creationId xmlns:a16="http://schemas.microsoft.com/office/drawing/2014/main" id="{39A72C00-1B90-451D-A5C0-E7FF08B7F8E2}"/>
                </a:ext>
              </a:extLst>
            </p:cNvPr>
            <p:cNvSpPr>
              <a:spLocks noChangeAspect="1"/>
            </p:cNvSpPr>
            <p:nvPr/>
          </p:nvSpPr>
          <p:spPr>
            <a:xfrm>
              <a:off x="3916826" y="2521991"/>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23" name="Oval 222">
              <a:extLst>
                <a:ext uri="{FF2B5EF4-FFF2-40B4-BE49-F238E27FC236}">
                  <a16:creationId xmlns:a16="http://schemas.microsoft.com/office/drawing/2014/main" id="{ABD898AF-A460-4019-9546-57CBC23EBBD3}"/>
                </a:ext>
              </a:extLst>
            </p:cNvPr>
            <p:cNvSpPr>
              <a:spLocks noChangeAspect="1"/>
            </p:cNvSpPr>
            <p:nvPr/>
          </p:nvSpPr>
          <p:spPr>
            <a:xfrm>
              <a:off x="3956564" y="2370868"/>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24" name="Oval 223">
              <a:extLst>
                <a:ext uri="{FF2B5EF4-FFF2-40B4-BE49-F238E27FC236}">
                  <a16:creationId xmlns:a16="http://schemas.microsoft.com/office/drawing/2014/main" id="{A01A2123-75FE-4490-914A-CDFE226B9266}"/>
                </a:ext>
              </a:extLst>
            </p:cNvPr>
            <p:cNvSpPr>
              <a:spLocks noChangeAspect="1"/>
            </p:cNvSpPr>
            <p:nvPr/>
          </p:nvSpPr>
          <p:spPr>
            <a:xfrm>
              <a:off x="3991941" y="2449379"/>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25" name="Oval 224">
              <a:extLst>
                <a:ext uri="{FF2B5EF4-FFF2-40B4-BE49-F238E27FC236}">
                  <a16:creationId xmlns:a16="http://schemas.microsoft.com/office/drawing/2014/main" id="{AB76DD9F-D47B-4952-AD84-31C3E71FC4A4}"/>
                </a:ext>
              </a:extLst>
            </p:cNvPr>
            <p:cNvSpPr>
              <a:spLocks noChangeAspect="1"/>
            </p:cNvSpPr>
            <p:nvPr/>
          </p:nvSpPr>
          <p:spPr>
            <a:xfrm>
              <a:off x="4021406" y="2300813"/>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26" name="Oval 225">
              <a:extLst>
                <a:ext uri="{FF2B5EF4-FFF2-40B4-BE49-F238E27FC236}">
                  <a16:creationId xmlns:a16="http://schemas.microsoft.com/office/drawing/2014/main" id="{560CFE31-394B-42EF-873C-965B5BD44FF7}"/>
                </a:ext>
              </a:extLst>
            </p:cNvPr>
            <p:cNvSpPr>
              <a:spLocks noChangeAspect="1"/>
            </p:cNvSpPr>
            <p:nvPr/>
          </p:nvSpPr>
          <p:spPr>
            <a:xfrm>
              <a:off x="3905233" y="2431365"/>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27" name="Oval 226">
              <a:extLst>
                <a:ext uri="{FF2B5EF4-FFF2-40B4-BE49-F238E27FC236}">
                  <a16:creationId xmlns:a16="http://schemas.microsoft.com/office/drawing/2014/main" id="{BE607E09-78AE-4842-9368-15FED6EE680D}"/>
                </a:ext>
              </a:extLst>
            </p:cNvPr>
            <p:cNvSpPr>
              <a:spLocks noChangeAspect="1"/>
            </p:cNvSpPr>
            <p:nvPr/>
          </p:nvSpPr>
          <p:spPr>
            <a:xfrm>
              <a:off x="3804670" y="2463036"/>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28" name="Oval 227">
              <a:extLst>
                <a:ext uri="{FF2B5EF4-FFF2-40B4-BE49-F238E27FC236}">
                  <a16:creationId xmlns:a16="http://schemas.microsoft.com/office/drawing/2014/main" id="{D6B5D2EC-56ED-4DD7-9EFC-519258D4BBCF}"/>
                </a:ext>
              </a:extLst>
            </p:cNvPr>
            <p:cNvSpPr>
              <a:spLocks noChangeAspect="1"/>
            </p:cNvSpPr>
            <p:nvPr/>
          </p:nvSpPr>
          <p:spPr>
            <a:xfrm>
              <a:off x="3863601" y="2341856"/>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cxnSp>
          <p:nvCxnSpPr>
            <p:cNvPr id="230" name="Straight Connector 229">
              <a:extLst>
                <a:ext uri="{FF2B5EF4-FFF2-40B4-BE49-F238E27FC236}">
                  <a16:creationId xmlns:a16="http://schemas.microsoft.com/office/drawing/2014/main" id="{60FB1F47-25E9-42F3-82EA-A95A50BD83B4}"/>
                </a:ext>
              </a:extLst>
            </p:cNvPr>
            <p:cNvCxnSpPr/>
            <p:nvPr/>
          </p:nvCxnSpPr>
          <p:spPr>
            <a:xfrm>
              <a:off x="4937025" y="1509722"/>
              <a:ext cx="0" cy="2060722"/>
            </a:xfrm>
            <a:prstGeom prst="line">
              <a:avLst/>
            </a:prstGeom>
            <a:ln w="28575"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B008353C-DC9C-4EC7-AEDA-3CCFB2DD79BD}"/>
                </a:ext>
              </a:extLst>
            </p:cNvPr>
            <p:cNvCxnSpPr>
              <a:cxnSpLocks/>
            </p:cNvCxnSpPr>
            <p:nvPr/>
          </p:nvCxnSpPr>
          <p:spPr>
            <a:xfrm flipH="1">
              <a:off x="4945708" y="3570443"/>
              <a:ext cx="3125235" cy="0"/>
            </a:xfrm>
            <a:prstGeom prst="line">
              <a:avLst/>
            </a:prstGeom>
            <a:ln w="28575"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2" name="Oval 231">
              <a:extLst>
                <a:ext uri="{FF2B5EF4-FFF2-40B4-BE49-F238E27FC236}">
                  <a16:creationId xmlns:a16="http://schemas.microsoft.com/office/drawing/2014/main" id="{A98E9CDD-91FB-4043-BCA0-9EFBA918E437}"/>
                </a:ext>
              </a:extLst>
            </p:cNvPr>
            <p:cNvSpPr>
              <a:spLocks noChangeAspect="1"/>
            </p:cNvSpPr>
            <p:nvPr/>
          </p:nvSpPr>
          <p:spPr>
            <a:xfrm>
              <a:off x="5202558" y="2943673"/>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33" name="TextBox 232">
              <a:extLst>
                <a:ext uri="{FF2B5EF4-FFF2-40B4-BE49-F238E27FC236}">
                  <a16:creationId xmlns:a16="http://schemas.microsoft.com/office/drawing/2014/main" id="{8B0B5FAA-ECDF-400D-99EF-AD0CCBB56902}"/>
                </a:ext>
              </a:extLst>
            </p:cNvPr>
            <p:cNvSpPr txBox="1"/>
            <p:nvPr/>
          </p:nvSpPr>
          <p:spPr>
            <a:xfrm>
              <a:off x="6027019" y="3668839"/>
              <a:ext cx="1053365" cy="307777"/>
            </a:xfrm>
            <a:prstGeom prst="rect">
              <a:avLst/>
            </a:prstGeom>
            <a:noFill/>
          </p:spPr>
          <p:txBody>
            <a:bodyPr wrap="none" rtlCol="0">
              <a:spAutoFit/>
            </a:bodyPr>
            <a:lstStyle/>
            <a:p>
              <a:r>
                <a:rPr lang="en-US" sz="1400" dirty="0"/>
                <a:t>Hour of Day</a:t>
              </a:r>
            </a:p>
          </p:txBody>
        </p:sp>
        <p:sp>
          <p:nvSpPr>
            <p:cNvPr id="234" name="TextBox 233">
              <a:extLst>
                <a:ext uri="{FF2B5EF4-FFF2-40B4-BE49-F238E27FC236}">
                  <a16:creationId xmlns:a16="http://schemas.microsoft.com/office/drawing/2014/main" id="{DCE32E55-7104-4A08-A7C0-25AE8D523D3E}"/>
                </a:ext>
              </a:extLst>
            </p:cNvPr>
            <p:cNvSpPr txBox="1"/>
            <p:nvPr/>
          </p:nvSpPr>
          <p:spPr>
            <a:xfrm rot="16200000">
              <a:off x="3965578" y="2382836"/>
              <a:ext cx="1428981" cy="307777"/>
            </a:xfrm>
            <a:prstGeom prst="rect">
              <a:avLst/>
            </a:prstGeom>
            <a:noFill/>
          </p:spPr>
          <p:txBody>
            <a:bodyPr wrap="none" rtlCol="0">
              <a:spAutoFit/>
            </a:bodyPr>
            <a:lstStyle/>
            <a:p>
              <a:r>
                <a:rPr lang="en-US" sz="1400" dirty="0"/>
                <a:t>Temperature (℉)</a:t>
              </a:r>
            </a:p>
          </p:txBody>
        </p:sp>
        <p:sp>
          <p:nvSpPr>
            <p:cNvPr id="235" name="TextBox 234">
              <a:extLst>
                <a:ext uri="{FF2B5EF4-FFF2-40B4-BE49-F238E27FC236}">
                  <a16:creationId xmlns:a16="http://schemas.microsoft.com/office/drawing/2014/main" id="{792802AD-A6DF-4EA8-BD8B-74288C448C58}"/>
                </a:ext>
              </a:extLst>
            </p:cNvPr>
            <p:cNvSpPr txBox="1"/>
            <p:nvPr/>
          </p:nvSpPr>
          <p:spPr>
            <a:xfrm>
              <a:off x="4594922" y="1429123"/>
              <a:ext cx="401072" cy="261610"/>
            </a:xfrm>
            <a:prstGeom prst="rect">
              <a:avLst/>
            </a:prstGeom>
            <a:noFill/>
          </p:spPr>
          <p:txBody>
            <a:bodyPr wrap="none" rtlCol="0">
              <a:spAutoFit/>
            </a:bodyPr>
            <a:lstStyle/>
            <a:p>
              <a:r>
                <a:rPr lang="en-US" sz="1100" dirty="0"/>
                <a:t>100</a:t>
              </a:r>
            </a:p>
          </p:txBody>
        </p:sp>
        <p:sp>
          <p:nvSpPr>
            <p:cNvPr id="236" name="Oval 235">
              <a:extLst>
                <a:ext uri="{FF2B5EF4-FFF2-40B4-BE49-F238E27FC236}">
                  <a16:creationId xmlns:a16="http://schemas.microsoft.com/office/drawing/2014/main" id="{17587657-F60A-4FCB-9BDC-C3BC03103E60}"/>
                </a:ext>
              </a:extLst>
            </p:cNvPr>
            <p:cNvSpPr>
              <a:spLocks noChangeAspect="1"/>
            </p:cNvSpPr>
            <p:nvPr/>
          </p:nvSpPr>
          <p:spPr>
            <a:xfrm>
              <a:off x="5322899" y="2828714"/>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37" name="TextBox 236">
              <a:extLst>
                <a:ext uri="{FF2B5EF4-FFF2-40B4-BE49-F238E27FC236}">
                  <a16:creationId xmlns:a16="http://schemas.microsoft.com/office/drawing/2014/main" id="{18D252A6-C3EC-4C36-9A09-B565ABE17F68}"/>
                </a:ext>
              </a:extLst>
            </p:cNvPr>
            <p:cNvSpPr txBox="1"/>
            <p:nvPr/>
          </p:nvSpPr>
          <p:spPr>
            <a:xfrm>
              <a:off x="4864327" y="3546703"/>
              <a:ext cx="256802" cy="261610"/>
            </a:xfrm>
            <a:prstGeom prst="rect">
              <a:avLst/>
            </a:prstGeom>
            <a:noFill/>
          </p:spPr>
          <p:txBody>
            <a:bodyPr wrap="none" rtlCol="0">
              <a:spAutoFit/>
            </a:bodyPr>
            <a:lstStyle/>
            <a:p>
              <a:r>
                <a:rPr lang="en-US" sz="1100" dirty="0"/>
                <a:t>0</a:t>
              </a:r>
            </a:p>
          </p:txBody>
        </p:sp>
        <p:sp>
          <p:nvSpPr>
            <p:cNvPr id="238" name="TextBox 237">
              <a:extLst>
                <a:ext uri="{FF2B5EF4-FFF2-40B4-BE49-F238E27FC236}">
                  <a16:creationId xmlns:a16="http://schemas.microsoft.com/office/drawing/2014/main" id="{619AACFC-B360-4E76-B7A8-1AF03BBCDCD3}"/>
                </a:ext>
              </a:extLst>
            </p:cNvPr>
            <p:cNvSpPr txBox="1"/>
            <p:nvPr/>
          </p:nvSpPr>
          <p:spPr>
            <a:xfrm>
              <a:off x="4644177" y="3441846"/>
              <a:ext cx="328936" cy="261610"/>
            </a:xfrm>
            <a:prstGeom prst="rect">
              <a:avLst/>
            </a:prstGeom>
            <a:noFill/>
          </p:spPr>
          <p:txBody>
            <a:bodyPr wrap="none" rtlCol="0">
              <a:spAutoFit/>
            </a:bodyPr>
            <a:lstStyle/>
            <a:p>
              <a:pPr algn="ctr"/>
              <a:r>
                <a:rPr lang="en-US" sz="1100" dirty="0"/>
                <a:t>50</a:t>
              </a:r>
            </a:p>
          </p:txBody>
        </p:sp>
        <p:sp>
          <p:nvSpPr>
            <p:cNvPr id="239" name="TextBox 238">
              <a:extLst>
                <a:ext uri="{FF2B5EF4-FFF2-40B4-BE49-F238E27FC236}">
                  <a16:creationId xmlns:a16="http://schemas.microsoft.com/office/drawing/2014/main" id="{784BCAB1-AE2A-4AAB-BFCF-174891B0173C}"/>
                </a:ext>
              </a:extLst>
            </p:cNvPr>
            <p:cNvSpPr txBox="1"/>
            <p:nvPr/>
          </p:nvSpPr>
          <p:spPr>
            <a:xfrm>
              <a:off x="7943848" y="3546703"/>
              <a:ext cx="328936" cy="261610"/>
            </a:xfrm>
            <a:prstGeom prst="rect">
              <a:avLst/>
            </a:prstGeom>
            <a:noFill/>
          </p:spPr>
          <p:txBody>
            <a:bodyPr wrap="none" rtlCol="0">
              <a:spAutoFit/>
            </a:bodyPr>
            <a:lstStyle/>
            <a:p>
              <a:r>
                <a:rPr lang="en-US" sz="1100" dirty="0"/>
                <a:t>25</a:t>
              </a:r>
            </a:p>
          </p:txBody>
        </p:sp>
        <p:sp>
          <p:nvSpPr>
            <p:cNvPr id="240" name="Oval 239">
              <a:extLst>
                <a:ext uri="{FF2B5EF4-FFF2-40B4-BE49-F238E27FC236}">
                  <a16:creationId xmlns:a16="http://schemas.microsoft.com/office/drawing/2014/main" id="{46B2660A-A420-4E25-BAC1-F404D642048B}"/>
                </a:ext>
              </a:extLst>
            </p:cNvPr>
            <p:cNvSpPr>
              <a:spLocks noChangeAspect="1"/>
            </p:cNvSpPr>
            <p:nvPr/>
          </p:nvSpPr>
          <p:spPr>
            <a:xfrm>
              <a:off x="5968088" y="2066904"/>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41" name="Oval 240">
              <a:extLst>
                <a:ext uri="{FF2B5EF4-FFF2-40B4-BE49-F238E27FC236}">
                  <a16:creationId xmlns:a16="http://schemas.microsoft.com/office/drawing/2014/main" id="{401B17BE-B9E1-45A3-815B-6183B95105E0}"/>
                </a:ext>
              </a:extLst>
            </p:cNvPr>
            <p:cNvSpPr>
              <a:spLocks noChangeAspect="1"/>
            </p:cNvSpPr>
            <p:nvPr/>
          </p:nvSpPr>
          <p:spPr>
            <a:xfrm>
              <a:off x="6145439" y="1949803"/>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42" name="Oval 241">
              <a:extLst>
                <a:ext uri="{FF2B5EF4-FFF2-40B4-BE49-F238E27FC236}">
                  <a16:creationId xmlns:a16="http://schemas.microsoft.com/office/drawing/2014/main" id="{754DAA9F-C53E-4836-B43E-C3731662E992}"/>
                </a:ext>
              </a:extLst>
            </p:cNvPr>
            <p:cNvSpPr>
              <a:spLocks noChangeAspect="1"/>
            </p:cNvSpPr>
            <p:nvPr/>
          </p:nvSpPr>
          <p:spPr>
            <a:xfrm>
              <a:off x="5452836" y="2640364"/>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43" name="Oval 242">
              <a:extLst>
                <a:ext uri="{FF2B5EF4-FFF2-40B4-BE49-F238E27FC236}">
                  <a16:creationId xmlns:a16="http://schemas.microsoft.com/office/drawing/2014/main" id="{C64A3108-014B-4EBA-9952-00C7F83CDE1B}"/>
                </a:ext>
              </a:extLst>
            </p:cNvPr>
            <p:cNvSpPr>
              <a:spLocks noChangeAspect="1"/>
            </p:cNvSpPr>
            <p:nvPr/>
          </p:nvSpPr>
          <p:spPr>
            <a:xfrm>
              <a:off x="5851096" y="2192385"/>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44" name="Oval 243">
              <a:extLst>
                <a:ext uri="{FF2B5EF4-FFF2-40B4-BE49-F238E27FC236}">
                  <a16:creationId xmlns:a16="http://schemas.microsoft.com/office/drawing/2014/main" id="{E58302AB-3E64-4E0E-8281-84BBF85833D5}"/>
                </a:ext>
              </a:extLst>
            </p:cNvPr>
            <p:cNvSpPr>
              <a:spLocks noChangeAspect="1"/>
            </p:cNvSpPr>
            <p:nvPr/>
          </p:nvSpPr>
          <p:spPr>
            <a:xfrm>
              <a:off x="5352364" y="2952565"/>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45" name="Oval 244">
              <a:extLst>
                <a:ext uri="{FF2B5EF4-FFF2-40B4-BE49-F238E27FC236}">
                  <a16:creationId xmlns:a16="http://schemas.microsoft.com/office/drawing/2014/main" id="{4FA43391-A608-4B3A-9C8C-97C90326CA78}"/>
                </a:ext>
              </a:extLst>
            </p:cNvPr>
            <p:cNvSpPr>
              <a:spLocks noChangeAspect="1"/>
            </p:cNvSpPr>
            <p:nvPr/>
          </p:nvSpPr>
          <p:spPr>
            <a:xfrm>
              <a:off x="5441890" y="2822483"/>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46" name="Oval 245">
              <a:extLst>
                <a:ext uri="{FF2B5EF4-FFF2-40B4-BE49-F238E27FC236}">
                  <a16:creationId xmlns:a16="http://schemas.microsoft.com/office/drawing/2014/main" id="{B3208507-8F68-4A82-8B24-479475A47E98}"/>
                </a:ext>
              </a:extLst>
            </p:cNvPr>
            <p:cNvSpPr>
              <a:spLocks noChangeAspect="1"/>
            </p:cNvSpPr>
            <p:nvPr/>
          </p:nvSpPr>
          <p:spPr>
            <a:xfrm>
              <a:off x="5085764" y="3075937"/>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47" name="Oval 246">
              <a:extLst>
                <a:ext uri="{FF2B5EF4-FFF2-40B4-BE49-F238E27FC236}">
                  <a16:creationId xmlns:a16="http://schemas.microsoft.com/office/drawing/2014/main" id="{6C99B895-A43D-4663-8EE9-726C2E4B6390}"/>
                </a:ext>
              </a:extLst>
            </p:cNvPr>
            <p:cNvSpPr>
              <a:spLocks noChangeAspect="1"/>
            </p:cNvSpPr>
            <p:nvPr/>
          </p:nvSpPr>
          <p:spPr>
            <a:xfrm>
              <a:off x="5200751" y="2754475"/>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48" name="Oval 247">
              <a:extLst>
                <a:ext uri="{FF2B5EF4-FFF2-40B4-BE49-F238E27FC236}">
                  <a16:creationId xmlns:a16="http://schemas.microsoft.com/office/drawing/2014/main" id="{09C0F6CF-E4A2-4E33-B551-A3D429CB27B0}"/>
                </a:ext>
              </a:extLst>
            </p:cNvPr>
            <p:cNvSpPr>
              <a:spLocks noChangeAspect="1"/>
            </p:cNvSpPr>
            <p:nvPr/>
          </p:nvSpPr>
          <p:spPr>
            <a:xfrm>
              <a:off x="6281533" y="1738960"/>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49" name="Oval 248">
              <a:extLst>
                <a:ext uri="{FF2B5EF4-FFF2-40B4-BE49-F238E27FC236}">
                  <a16:creationId xmlns:a16="http://schemas.microsoft.com/office/drawing/2014/main" id="{BBD1FD3F-7EEB-4F0A-BDD9-68DD07E4F95E}"/>
                </a:ext>
              </a:extLst>
            </p:cNvPr>
            <p:cNvSpPr>
              <a:spLocks noChangeAspect="1"/>
            </p:cNvSpPr>
            <p:nvPr/>
          </p:nvSpPr>
          <p:spPr>
            <a:xfrm>
              <a:off x="6410971" y="1738960"/>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50" name="Oval 249">
              <a:extLst>
                <a:ext uri="{FF2B5EF4-FFF2-40B4-BE49-F238E27FC236}">
                  <a16:creationId xmlns:a16="http://schemas.microsoft.com/office/drawing/2014/main" id="{181AD17C-0C9E-4337-8834-2E0CB8B67FAF}"/>
                </a:ext>
              </a:extLst>
            </p:cNvPr>
            <p:cNvSpPr>
              <a:spLocks noChangeAspect="1"/>
            </p:cNvSpPr>
            <p:nvPr/>
          </p:nvSpPr>
          <p:spPr>
            <a:xfrm>
              <a:off x="6346252" y="1795443"/>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51" name="Oval 250">
              <a:extLst>
                <a:ext uri="{FF2B5EF4-FFF2-40B4-BE49-F238E27FC236}">
                  <a16:creationId xmlns:a16="http://schemas.microsoft.com/office/drawing/2014/main" id="{0496405B-B2B5-4BF7-A216-CCBB668C6A31}"/>
                </a:ext>
              </a:extLst>
            </p:cNvPr>
            <p:cNvSpPr>
              <a:spLocks noChangeAspect="1"/>
            </p:cNvSpPr>
            <p:nvPr/>
          </p:nvSpPr>
          <p:spPr>
            <a:xfrm>
              <a:off x="6252068" y="1865119"/>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52" name="Oval 251">
              <a:extLst>
                <a:ext uri="{FF2B5EF4-FFF2-40B4-BE49-F238E27FC236}">
                  <a16:creationId xmlns:a16="http://schemas.microsoft.com/office/drawing/2014/main" id="{FC809061-F66A-46E3-AEA6-EA732261BF6E}"/>
                </a:ext>
              </a:extLst>
            </p:cNvPr>
            <p:cNvSpPr>
              <a:spLocks noChangeAspect="1"/>
            </p:cNvSpPr>
            <p:nvPr/>
          </p:nvSpPr>
          <p:spPr>
            <a:xfrm>
              <a:off x="6145439" y="2116688"/>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53" name="Oval 252">
              <a:extLst>
                <a:ext uri="{FF2B5EF4-FFF2-40B4-BE49-F238E27FC236}">
                  <a16:creationId xmlns:a16="http://schemas.microsoft.com/office/drawing/2014/main" id="{CA8D6500-3472-4A23-B01B-23A0531112FF}"/>
                </a:ext>
              </a:extLst>
            </p:cNvPr>
            <p:cNvSpPr>
              <a:spLocks noChangeAspect="1"/>
            </p:cNvSpPr>
            <p:nvPr/>
          </p:nvSpPr>
          <p:spPr>
            <a:xfrm>
              <a:off x="6469338" y="1833056"/>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54" name="Oval 253">
              <a:extLst>
                <a:ext uri="{FF2B5EF4-FFF2-40B4-BE49-F238E27FC236}">
                  <a16:creationId xmlns:a16="http://schemas.microsoft.com/office/drawing/2014/main" id="{63DC3C33-16AA-4EDC-9BEE-F24F92C68B59}"/>
                </a:ext>
              </a:extLst>
            </p:cNvPr>
            <p:cNvSpPr>
              <a:spLocks noChangeAspect="1"/>
            </p:cNvSpPr>
            <p:nvPr/>
          </p:nvSpPr>
          <p:spPr>
            <a:xfrm>
              <a:off x="6310999" y="1949803"/>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55" name="Oval 254">
              <a:extLst>
                <a:ext uri="{FF2B5EF4-FFF2-40B4-BE49-F238E27FC236}">
                  <a16:creationId xmlns:a16="http://schemas.microsoft.com/office/drawing/2014/main" id="{AEF0DF96-5C59-4B4A-8244-86C268206776}"/>
                </a:ext>
              </a:extLst>
            </p:cNvPr>
            <p:cNvSpPr>
              <a:spLocks noChangeAspect="1"/>
            </p:cNvSpPr>
            <p:nvPr/>
          </p:nvSpPr>
          <p:spPr>
            <a:xfrm>
              <a:off x="6433942" y="1883133"/>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56" name="Oval 255">
              <a:extLst>
                <a:ext uri="{FF2B5EF4-FFF2-40B4-BE49-F238E27FC236}">
                  <a16:creationId xmlns:a16="http://schemas.microsoft.com/office/drawing/2014/main" id="{32B06424-FF70-4DEB-A9C8-6BA2F1ED3D6D}"/>
                </a:ext>
              </a:extLst>
            </p:cNvPr>
            <p:cNvSpPr>
              <a:spLocks noChangeAspect="1"/>
            </p:cNvSpPr>
            <p:nvPr/>
          </p:nvSpPr>
          <p:spPr>
            <a:xfrm>
              <a:off x="5728036" y="2333991"/>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57" name="Oval 256">
              <a:extLst>
                <a:ext uri="{FF2B5EF4-FFF2-40B4-BE49-F238E27FC236}">
                  <a16:creationId xmlns:a16="http://schemas.microsoft.com/office/drawing/2014/main" id="{7E1F276D-EEA4-4BAB-9AFB-50379C4307F1}"/>
                </a:ext>
              </a:extLst>
            </p:cNvPr>
            <p:cNvSpPr>
              <a:spLocks noChangeAspect="1"/>
            </p:cNvSpPr>
            <p:nvPr/>
          </p:nvSpPr>
          <p:spPr>
            <a:xfrm>
              <a:off x="5421209" y="2459472"/>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58" name="Oval 257">
              <a:extLst>
                <a:ext uri="{FF2B5EF4-FFF2-40B4-BE49-F238E27FC236}">
                  <a16:creationId xmlns:a16="http://schemas.microsoft.com/office/drawing/2014/main" id="{3D2CE57B-DBCA-4CB8-BB54-477CE397234B}"/>
                </a:ext>
              </a:extLst>
            </p:cNvPr>
            <p:cNvSpPr>
              <a:spLocks noChangeAspect="1"/>
            </p:cNvSpPr>
            <p:nvPr/>
          </p:nvSpPr>
          <p:spPr>
            <a:xfrm>
              <a:off x="5619468" y="2516328"/>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59" name="Oval 258">
              <a:extLst>
                <a:ext uri="{FF2B5EF4-FFF2-40B4-BE49-F238E27FC236}">
                  <a16:creationId xmlns:a16="http://schemas.microsoft.com/office/drawing/2014/main" id="{091F3C0C-5E20-4E66-A909-CDB37565223B}"/>
                </a:ext>
              </a:extLst>
            </p:cNvPr>
            <p:cNvSpPr>
              <a:spLocks noChangeAspect="1"/>
            </p:cNvSpPr>
            <p:nvPr/>
          </p:nvSpPr>
          <p:spPr>
            <a:xfrm>
              <a:off x="6736049" y="1979269"/>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60" name="Oval 259">
              <a:extLst>
                <a:ext uri="{FF2B5EF4-FFF2-40B4-BE49-F238E27FC236}">
                  <a16:creationId xmlns:a16="http://schemas.microsoft.com/office/drawing/2014/main" id="{B1E67C92-71F8-43DB-ABC8-15B2F812F0A1}"/>
                </a:ext>
              </a:extLst>
            </p:cNvPr>
            <p:cNvSpPr>
              <a:spLocks noChangeAspect="1"/>
            </p:cNvSpPr>
            <p:nvPr/>
          </p:nvSpPr>
          <p:spPr>
            <a:xfrm>
              <a:off x="6586351" y="1898286"/>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61" name="Oval 260">
              <a:extLst>
                <a:ext uri="{FF2B5EF4-FFF2-40B4-BE49-F238E27FC236}">
                  <a16:creationId xmlns:a16="http://schemas.microsoft.com/office/drawing/2014/main" id="{FE404AE0-2A93-4E34-9014-27DDAA632ECC}"/>
                </a:ext>
              </a:extLst>
            </p:cNvPr>
            <p:cNvSpPr>
              <a:spLocks noChangeAspect="1"/>
            </p:cNvSpPr>
            <p:nvPr/>
          </p:nvSpPr>
          <p:spPr>
            <a:xfrm>
              <a:off x="6521633" y="1970823"/>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62" name="Oval 261">
              <a:extLst>
                <a:ext uri="{FF2B5EF4-FFF2-40B4-BE49-F238E27FC236}">
                  <a16:creationId xmlns:a16="http://schemas.microsoft.com/office/drawing/2014/main" id="{0D339D49-8C23-43BD-BD00-9043020BB204}"/>
                </a:ext>
              </a:extLst>
            </p:cNvPr>
            <p:cNvSpPr>
              <a:spLocks noChangeAspect="1"/>
            </p:cNvSpPr>
            <p:nvPr/>
          </p:nvSpPr>
          <p:spPr>
            <a:xfrm>
              <a:off x="6914404" y="2211610"/>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63" name="Oval 262">
              <a:extLst>
                <a:ext uri="{FF2B5EF4-FFF2-40B4-BE49-F238E27FC236}">
                  <a16:creationId xmlns:a16="http://schemas.microsoft.com/office/drawing/2014/main" id="{A5619F41-30AB-4F85-B656-45CAE571E374}"/>
                </a:ext>
              </a:extLst>
            </p:cNvPr>
            <p:cNvSpPr>
              <a:spLocks noChangeAspect="1"/>
            </p:cNvSpPr>
            <p:nvPr/>
          </p:nvSpPr>
          <p:spPr>
            <a:xfrm>
              <a:off x="6728380" y="2106367"/>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64" name="Oval 263">
              <a:extLst>
                <a:ext uri="{FF2B5EF4-FFF2-40B4-BE49-F238E27FC236}">
                  <a16:creationId xmlns:a16="http://schemas.microsoft.com/office/drawing/2014/main" id="{8DB206C8-2439-4DB2-9724-53C99F98D99D}"/>
                </a:ext>
              </a:extLst>
            </p:cNvPr>
            <p:cNvSpPr>
              <a:spLocks noChangeAspect="1"/>
            </p:cNvSpPr>
            <p:nvPr/>
          </p:nvSpPr>
          <p:spPr>
            <a:xfrm>
              <a:off x="7461381" y="2602075"/>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65" name="Oval 264">
              <a:extLst>
                <a:ext uri="{FF2B5EF4-FFF2-40B4-BE49-F238E27FC236}">
                  <a16:creationId xmlns:a16="http://schemas.microsoft.com/office/drawing/2014/main" id="{F5E12859-1743-40B9-B5F9-0977DE72DB14}"/>
                </a:ext>
              </a:extLst>
            </p:cNvPr>
            <p:cNvSpPr>
              <a:spLocks noChangeAspect="1"/>
            </p:cNvSpPr>
            <p:nvPr/>
          </p:nvSpPr>
          <p:spPr>
            <a:xfrm>
              <a:off x="7821667" y="2603568"/>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66" name="Oval 265">
              <a:extLst>
                <a:ext uri="{FF2B5EF4-FFF2-40B4-BE49-F238E27FC236}">
                  <a16:creationId xmlns:a16="http://schemas.microsoft.com/office/drawing/2014/main" id="{3CCF1878-0BA3-409F-A802-A11695D07093}"/>
                </a:ext>
              </a:extLst>
            </p:cNvPr>
            <p:cNvSpPr>
              <a:spLocks noChangeAspect="1"/>
            </p:cNvSpPr>
            <p:nvPr/>
          </p:nvSpPr>
          <p:spPr>
            <a:xfrm>
              <a:off x="7652775" y="2742504"/>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67" name="Oval 266">
              <a:extLst>
                <a:ext uri="{FF2B5EF4-FFF2-40B4-BE49-F238E27FC236}">
                  <a16:creationId xmlns:a16="http://schemas.microsoft.com/office/drawing/2014/main" id="{75A80F38-CA6E-4432-8DCC-1C94245F893D}"/>
                </a:ext>
              </a:extLst>
            </p:cNvPr>
            <p:cNvSpPr>
              <a:spLocks noChangeAspect="1"/>
            </p:cNvSpPr>
            <p:nvPr/>
          </p:nvSpPr>
          <p:spPr>
            <a:xfrm>
              <a:off x="7122311" y="2392923"/>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68" name="Oval 267">
              <a:extLst>
                <a:ext uri="{FF2B5EF4-FFF2-40B4-BE49-F238E27FC236}">
                  <a16:creationId xmlns:a16="http://schemas.microsoft.com/office/drawing/2014/main" id="{1D3FD4EF-211F-4B43-B086-2B83FED4737E}"/>
                </a:ext>
              </a:extLst>
            </p:cNvPr>
            <p:cNvSpPr>
              <a:spLocks noChangeAspect="1"/>
            </p:cNvSpPr>
            <p:nvPr/>
          </p:nvSpPr>
          <p:spPr>
            <a:xfrm>
              <a:off x="7030236" y="2286743"/>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69" name="Oval 268">
              <a:extLst>
                <a:ext uri="{FF2B5EF4-FFF2-40B4-BE49-F238E27FC236}">
                  <a16:creationId xmlns:a16="http://schemas.microsoft.com/office/drawing/2014/main" id="{76779990-6779-47F8-95DB-97BB494DA212}"/>
                </a:ext>
              </a:extLst>
            </p:cNvPr>
            <p:cNvSpPr>
              <a:spLocks noChangeAspect="1"/>
            </p:cNvSpPr>
            <p:nvPr/>
          </p:nvSpPr>
          <p:spPr>
            <a:xfrm>
              <a:off x="6728380" y="2409688"/>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70" name="Oval 269">
              <a:extLst>
                <a:ext uri="{FF2B5EF4-FFF2-40B4-BE49-F238E27FC236}">
                  <a16:creationId xmlns:a16="http://schemas.microsoft.com/office/drawing/2014/main" id="{40D9C0D0-06B6-4051-8134-AD1179BF49B1}"/>
                </a:ext>
              </a:extLst>
            </p:cNvPr>
            <p:cNvSpPr>
              <a:spLocks noChangeAspect="1"/>
            </p:cNvSpPr>
            <p:nvPr/>
          </p:nvSpPr>
          <p:spPr>
            <a:xfrm>
              <a:off x="6914404" y="2430006"/>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71" name="Oval 270">
              <a:extLst>
                <a:ext uri="{FF2B5EF4-FFF2-40B4-BE49-F238E27FC236}">
                  <a16:creationId xmlns:a16="http://schemas.microsoft.com/office/drawing/2014/main" id="{05BD881B-5A9E-4266-9605-E9536100E778}"/>
                </a:ext>
              </a:extLst>
            </p:cNvPr>
            <p:cNvSpPr>
              <a:spLocks noChangeAspect="1"/>
            </p:cNvSpPr>
            <p:nvPr/>
          </p:nvSpPr>
          <p:spPr>
            <a:xfrm>
              <a:off x="7297692" y="2569158"/>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72" name="Oval 271">
              <a:extLst>
                <a:ext uri="{FF2B5EF4-FFF2-40B4-BE49-F238E27FC236}">
                  <a16:creationId xmlns:a16="http://schemas.microsoft.com/office/drawing/2014/main" id="{C7672B6E-FF25-40DE-993B-9EF8C4399655}"/>
                </a:ext>
              </a:extLst>
            </p:cNvPr>
            <p:cNvSpPr>
              <a:spLocks noChangeAspect="1"/>
            </p:cNvSpPr>
            <p:nvPr/>
          </p:nvSpPr>
          <p:spPr>
            <a:xfrm>
              <a:off x="7105873" y="2561863"/>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73" name="Oval 272">
              <a:extLst>
                <a:ext uri="{FF2B5EF4-FFF2-40B4-BE49-F238E27FC236}">
                  <a16:creationId xmlns:a16="http://schemas.microsoft.com/office/drawing/2014/main" id="{63527BAA-8B02-4FA9-A8DC-8C98B8E96CBD}"/>
                </a:ext>
              </a:extLst>
            </p:cNvPr>
            <p:cNvSpPr>
              <a:spLocks noChangeAspect="1"/>
            </p:cNvSpPr>
            <p:nvPr/>
          </p:nvSpPr>
          <p:spPr>
            <a:xfrm>
              <a:off x="6609323" y="2058514"/>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74" name="Oval 273">
              <a:extLst>
                <a:ext uri="{FF2B5EF4-FFF2-40B4-BE49-F238E27FC236}">
                  <a16:creationId xmlns:a16="http://schemas.microsoft.com/office/drawing/2014/main" id="{49D70FA0-DB46-4AD0-AE37-93B2A7F4E1F4}"/>
                </a:ext>
              </a:extLst>
            </p:cNvPr>
            <p:cNvSpPr>
              <a:spLocks noChangeAspect="1"/>
            </p:cNvSpPr>
            <p:nvPr/>
          </p:nvSpPr>
          <p:spPr>
            <a:xfrm>
              <a:off x="7329481" y="2655476"/>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75" name="Oval 274">
              <a:extLst>
                <a:ext uri="{FF2B5EF4-FFF2-40B4-BE49-F238E27FC236}">
                  <a16:creationId xmlns:a16="http://schemas.microsoft.com/office/drawing/2014/main" id="{E2DB17BB-9FB1-4270-B945-584094C4B519}"/>
                </a:ext>
              </a:extLst>
            </p:cNvPr>
            <p:cNvSpPr>
              <a:spLocks noChangeAspect="1"/>
            </p:cNvSpPr>
            <p:nvPr/>
          </p:nvSpPr>
          <p:spPr>
            <a:xfrm>
              <a:off x="7379974" y="2816059"/>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76" name="Oval 275">
              <a:extLst>
                <a:ext uri="{FF2B5EF4-FFF2-40B4-BE49-F238E27FC236}">
                  <a16:creationId xmlns:a16="http://schemas.microsoft.com/office/drawing/2014/main" id="{73BD8BBC-D27D-423A-B5F6-EE9F804DD78B}"/>
                </a:ext>
              </a:extLst>
            </p:cNvPr>
            <p:cNvSpPr>
              <a:spLocks noChangeAspect="1"/>
            </p:cNvSpPr>
            <p:nvPr/>
          </p:nvSpPr>
          <p:spPr>
            <a:xfrm>
              <a:off x="7184861" y="2631682"/>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77" name="Oval 276">
              <a:extLst>
                <a:ext uri="{FF2B5EF4-FFF2-40B4-BE49-F238E27FC236}">
                  <a16:creationId xmlns:a16="http://schemas.microsoft.com/office/drawing/2014/main" id="{274CBF7E-698B-407A-B4F0-5A4ED37EAA08}"/>
                </a:ext>
              </a:extLst>
            </p:cNvPr>
            <p:cNvSpPr>
              <a:spLocks noChangeAspect="1"/>
            </p:cNvSpPr>
            <p:nvPr/>
          </p:nvSpPr>
          <p:spPr>
            <a:xfrm>
              <a:off x="6697013" y="2146204"/>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78" name="Oval 277">
              <a:extLst>
                <a:ext uri="{FF2B5EF4-FFF2-40B4-BE49-F238E27FC236}">
                  <a16:creationId xmlns:a16="http://schemas.microsoft.com/office/drawing/2014/main" id="{7BCEF96C-D485-489D-B4F9-31970665D359}"/>
                </a:ext>
              </a:extLst>
            </p:cNvPr>
            <p:cNvSpPr>
              <a:spLocks noChangeAspect="1"/>
            </p:cNvSpPr>
            <p:nvPr/>
          </p:nvSpPr>
          <p:spPr>
            <a:xfrm>
              <a:off x="7524677" y="2663853"/>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79" name="Oval 278">
              <a:extLst>
                <a:ext uri="{FF2B5EF4-FFF2-40B4-BE49-F238E27FC236}">
                  <a16:creationId xmlns:a16="http://schemas.microsoft.com/office/drawing/2014/main" id="{48AFFF3C-AFB1-4464-A764-1B9DAB25D991}"/>
                </a:ext>
              </a:extLst>
            </p:cNvPr>
            <p:cNvSpPr>
              <a:spLocks noChangeAspect="1"/>
            </p:cNvSpPr>
            <p:nvPr/>
          </p:nvSpPr>
          <p:spPr>
            <a:xfrm>
              <a:off x="7706661" y="2658849"/>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80" name="Oval 279">
              <a:extLst>
                <a:ext uri="{FF2B5EF4-FFF2-40B4-BE49-F238E27FC236}">
                  <a16:creationId xmlns:a16="http://schemas.microsoft.com/office/drawing/2014/main" id="{5BF79896-BD4A-49B5-95E4-6D95AC44FFF2}"/>
                </a:ext>
              </a:extLst>
            </p:cNvPr>
            <p:cNvSpPr>
              <a:spLocks noChangeAspect="1"/>
            </p:cNvSpPr>
            <p:nvPr/>
          </p:nvSpPr>
          <p:spPr>
            <a:xfrm>
              <a:off x="5230216" y="2558665"/>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81" name="Oval 280">
              <a:extLst>
                <a:ext uri="{FF2B5EF4-FFF2-40B4-BE49-F238E27FC236}">
                  <a16:creationId xmlns:a16="http://schemas.microsoft.com/office/drawing/2014/main" id="{95B44871-B95F-4558-89A6-6335CD6CD74B}"/>
                </a:ext>
              </a:extLst>
            </p:cNvPr>
            <p:cNvSpPr>
              <a:spLocks noChangeAspect="1"/>
            </p:cNvSpPr>
            <p:nvPr/>
          </p:nvSpPr>
          <p:spPr>
            <a:xfrm>
              <a:off x="5597088" y="2216592"/>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82" name="Oval 281">
              <a:extLst>
                <a:ext uri="{FF2B5EF4-FFF2-40B4-BE49-F238E27FC236}">
                  <a16:creationId xmlns:a16="http://schemas.microsoft.com/office/drawing/2014/main" id="{023B5C34-9243-4F13-96DF-467B1B8B47A0}"/>
                </a:ext>
              </a:extLst>
            </p:cNvPr>
            <p:cNvSpPr>
              <a:spLocks noChangeAspect="1"/>
            </p:cNvSpPr>
            <p:nvPr/>
          </p:nvSpPr>
          <p:spPr>
            <a:xfrm>
              <a:off x="5289147" y="3085181"/>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83" name="Oval 282">
              <a:extLst>
                <a:ext uri="{FF2B5EF4-FFF2-40B4-BE49-F238E27FC236}">
                  <a16:creationId xmlns:a16="http://schemas.microsoft.com/office/drawing/2014/main" id="{80CCE5C6-9B39-4EA5-B79F-89179B9587C7}"/>
                </a:ext>
              </a:extLst>
            </p:cNvPr>
            <p:cNvSpPr>
              <a:spLocks noChangeAspect="1"/>
            </p:cNvSpPr>
            <p:nvPr/>
          </p:nvSpPr>
          <p:spPr>
            <a:xfrm>
              <a:off x="6038480" y="2260520"/>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84" name="Oval 283">
              <a:extLst>
                <a:ext uri="{FF2B5EF4-FFF2-40B4-BE49-F238E27FC236}">
                  <a16:creationId xmlns:a16="http://schemas.microsoft.com/office/drawing/2014/main" id="{90EBA7C3-B82B-44AB-A6AA-F7A8187560AD}"/>
                </a:ext>
              </a:extLst>
            </p:cNvPr>
            <p:cNvSpPr>
              <a:spLocks noChangeAspect="1"/>
            </p:cNvSpPr>
            <p:nvPr/>
          </p:nvSpPr>
          <p:spPr>
            <a:xfrm>
              <a:off x="6907233" y="2350706"/>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85" name="Oval 284">
              <a:extLst>
                <a:ext uri="{FF2B5EF4-FFF2-40B4-BE49-F238E27FC236}">
                  <a16:creationId xmlns:a16="http://schemas.microsoft.com/office/drawing/2014/main" id="{F1BD896E-EB8D-4DCA-B5D5-6FA729357881}"/>
                </a:ext>
              </a:extLst>
            </p:cNvPr>
            <p:cNvSpPr>
              <a:spLocks noChangeAspect="1"/>
            </p:cNvSpPr>
            <p:nvPr/>
          </p:nvSpPr>
          <p:spPr>
            <a:xfrm>
              <a:off x="7356622" y="2489372"/>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86" name="Oval 285">
              <a:extLst>
                <a:ext uri="{FF2B5EF4-FFF2-40B4-BE49-F238E27FC236}">
                  <a16:creationId xmlns:a16="http://schemas.microsoft.com/office/drawing/2014/main" id="{816EB199-D912-4842-8FA4-5FEA5E9A8400}"/>
                </a:ext>
              </a:extLst>
            </p:cNvPr>
            <p:cNvSpPr>
              <a:spLocks noChangeAspect="1"/>
            </p:cNvSpPr>
            <p:nvPr/>
          </p:nvSpPr>
          <p:spPr>
            <a:xfrm>
              <a:off x="7567558" y="2562349"/>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87" name="Oval 286">
              <a:extLst>
                <a:ext uri="{FF2B5EF4-FFF2-40B4-BE49-F238E27FC236}">
                  <a16:creationId xmlns:a16="http://schemas.microsoft.com/office/drawing/2014/main" id="{68D3EA0A-25F7-46BA-A711-DB015687EDEE}"/>
                </a:ext>
              </a:extLst>
            </p:cNvPr>
            <p:cNvSpPr>
              <a:spLocks noChangeAspect="1"/>
            </p:cNvSpPr>
            <p:nvPr/>
          </p:nvSpPr>
          <p:spPr>
            <a:xfrm>
              <a:off x="7564378" y="2782095"/>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88" name="Oval 287">
              <a:extLst>
                <a:ext uri="{FF2B5EF4-FFF2-40B4-BE49-F238E27FC236}">
                  <a16:creationId xmlns:a16="http://schemas.microsoft.com/office/drawing/2014/main" id="{A30384D1-F959-4146-9B55-A7DD1CC8CF30}"/>
                </a:ext>
              </a:extLst>
            </p:cNvPr>
            <p:cNvSpPr>
              <a:spLocks noChangeAspect="1"/>
            </p:cNvSpPr>
            <p:nvPr/>
          </p:nvSpPr>
          <p:spPr>
            <a:xfrm>
              <a:off x="7365654" y="2721674"/>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89" name="Oval 288">
              <a:extLst>
                <a:ext uri="{FF2B5EF4-FFF2-40B4-BE49-F238E27FC236}">
                  <a16:creationId xmlns:a16="http://schemas.microsoft.com/office/drawing/2014/main" id="{7931EACB-D712-4D0D-829C-B08CA6802421}"/>
                </a:ext>
              </a:extLst>
            </p:cNvPr>
            <p:cNvSpPr>
              <a:spLocks noChangeAspect="1"/>
            </p:cNvSpPr>
            <p:nvPr/>
          </p:nvSpPr>
          <p:spPr>
            <a:xfrm>
              <a:off x="6098677" y="1758534"/>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90" name="Oval 289">
              <a:extLst>
                <a:ext uri="{FF2B5EF4-FFF2-40B4-BE49-F238E27FC236}">
                  <a16:creationId xmlns:a16="http://schemas.microsoft.com/office/drawing/2014/main" id="{4FB29640-781E-4ED9-851A-E3DCF2EE85FB}"/>
                </a:ext>
              </a:extLst>
            </p:cNvPr>
            <p:cNvSpPr>
              <a:spLocks noChangeAspect="1"/>
            </p:cNvSpPr>
            <p:nvPr/>
          </p:nvSpPr>
          <p:spPr>
            <a:xfrm>
              <a:off x="6592795" y="1729068"/>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91" name="Oval 290">
              <a:extLst>
                <a:ext uri="{FF2B5EF4-FFF2-40B4-BE49-F238E27FC236}">
                  <a16:creationId xmlns:a16="http://schemas.microsoft.com/office/drawing/2014/main" id="{332F8D39-98BC-4A75-A988-89F7A195D097}"/>
                </a:ext>
              </a:extLst>
            </p:cNvPr>
            <p:cNvSpPr>
              <a:spLocks noChangeAspect="1"/>
            </p:cNvSpPr>
            <p:nvPr/>
          </p:nvSpPr>
          <p:spPr>
            <a:xfrm>
              <a:off x="6182134" y="1818955"/>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93" name="Oval 292">
              <a:extLst>
                <a:ext uri="{FF2B5EF4-FFF2-40B4-BE49-F238E27FC236}">
                  <a16:creationId xmlns:a16="http://schemas.microsoft.com/office/drawing/2014/main" id="{97D0EFEF-0F6C-4865-B8B3-43CF776BDF14}"/>
                </a:ext>
              </a:extLst>
            </p:cNvPr>
            <p:cNvSpPr>
              <a:spLocks noChangeAspect="1"/>
            </p:cNvSpPr>
            <p:nvPr/>
          </p:nvSpPr>
          <p:spPr>
            <a:xfrm>
              <a:off x="4981216" y="3148322"/>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94" name="Oval 293">
              <a:extLst>
                <a:ext uri="{FF2B5EF4-FFF2-40B4-BE49-F238E27FC236}">
                  <a16:creationId xmlns:a16="http://schemas.microsoft.com/office/drawing/2014/main" id="{39C8C428-9E58-4AFA-A9BD-11B8BBAD8BDE}"/>
                </a:ext>
              </a:extLst>
            </p:cNvPr>
            <p:cNvSpPr>
              <a:spLocks noChangeAspect="1"/>
            </p:cNvSpPr>
            <p:nvPr/>
          </p:nvSpPr>
          <p:spPr>
            <a:xfrm>
              <a:off x="4954607" y="3063697"/>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95" name="Oval 294">
              <a:extLst>
                <a:ext uri="{FF2B5EF4-FFF2-40B4-BE49-F238E27FC236}">
                  <a16:creationId xmlns:a16="http://schemas.microsoft.com/office/drawing/2014/main" id="{464255C9-5FAC-4D87-AA3E-4B8131FAAEB1}"/>
                </a:ext>
              </a:extLst>
            </p:cNvPr>
            <p:cNvSpPr>
              <a:spLocks noChangeAspect="1"/>
            </p:cNvSpPr>
            <p:nvPr/>
          </p:nvSpPr>
          <p:spPr>
            <a:xfrm>
              <a:off x="5040147" y="3207254"/>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96" name="Oval 295">
              <a:extLst>
                <a:ext uri="{FF2B5EF4-FFF2-40B4-BE49-F238E27FC236}">
                  <a16:creationId xmlns:a16="http://schemas.microsoft.com/office/drawing/2014/main" id="{6785A97B-3846-4C23-A836-C7DD9D05C201}"/>
                </a:ext>
              </a:extLst>
            </p:cNvPr>
            <p:cNvSpPr>
              <a:spLocks noChangeAspect="1"/>
            </p:cNvSpPr>
            <p:nvPr/>
          </p:nvSpPr>
          <p:spPr>
            <a:xfrm>
              <a:off x="5177901" y="3110967"/>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97" name="Oval 296">
              <a:extLst>
                <a:ext uri="{FF2B5EF4-FFF2-40B4-BE49-F238E27FC236}">
                  <a16:creationId xmlns:a16="http://schemas.microsoft.com/office/drawing/2014/main" id="{3F6F5F95-FE83-4350-8158-584DFC7982DF}"/>
                </a:ext>
              </a:extLst>
            </p:cNvPr>
            <p:cNvSpPr>
              <a:spLocks noChangeAspect="1"/>
            </p:cNvSpPr>
            <p:nvPr/>
          </p:nvSpPr>
          <p:spPr>
            <a:xfrm>
              <a:off x="7752574" y="2525703"/>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98" name="Oval 297">
              <a:extLst>
                <a:ext uri="{FF2B5EF4-FFF2-40B4-BE49-F238E27FC236}">
                  <a16:creationId xmlns:a16="http://schemas.microsoft.com/office/drawing/2014/main" id="{45994FDE-3C77-400C-82FC-7922435BF449}"/>
                </a:ext>
              </a:extLst>
            </p:cNvPr>
            <p:cNvSpPr>
              <a:spLocks noChangeAspect="1"/>
            </p:cNvSpPr>
            <p:nvPr/>
          </p:nvSpPr>
          <p:spPr>
            <a:xfrm>
              <a:off x="7792312" y="2374580"/>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99" name="Oval 298">
              <a:extLst>
                <a:ext uri="{FF2B5EF4-FFF2-40B4-BE49-F238E27FC236}">
                  <a16:creationId xmlns:a16="http://schemas.microsoft.com/office/drawing/2014/main" id="{731997E6-F0F6-41FC-94AE-FE265EA75664}"/>
                </a:ext>
              </a:extLst>
            </p:cNvPr>
            <p:cNvSpPr>
              <a:spLocks noChangeAspect="1"/>
            </p:cNvSpPr>
            <p:nvPr/>
          </p:nvSpPr>
          <p:spPr>
            <a:xfrm>
              <a:off x="7827689" y="2453091"/>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00" name="Oval 299">
              <a:extLst>
                <a:ext uri="{FF2B5EF4-FFF2-40B4-BE49-F238E27FC236}">
                  <a16:creationId xmlns:a16="http://schemas.microsoft.com/office/drawing/2014/main" id="{3C08156F-739A-4EC7-829D-5372D49FA4ED}"/>
                </a:ext>
              </a:extLst>
            </p:cNvPr>
            <p:cNvSpPr>
              <a:spLocks noChangeAspect="1"/>
            </p:cNvSpPr>
            <p:nvPr/>
          </p:nvSpPr>
          <p:spPr>
            <a:xfrm>
              <a:off x="7857154" y="2304525"/>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01" name="Oval 300">
              <a:extLst>
                <a:ext uri="{FF2B5EF4-FFF2-40B4-BE49-F238E27FC236}">
                  <a16:creationId xmlns:a16="http://schemas.microsoft.com/office/drawing/2014/main" id="{30E04033-C34D-4500-BADE-5B497068359A}"/>
                </a:ext>
              </a:extLst>
            </p:cNvPr>
            <p:cNvSpPr>
              <a:spLocks noChangeAspect="1"/>
            </p:cNvSpPr>
            <p:nvPr/>
          </p:nvSpPr>
          <p:spPr>
            <a:xfrm>
              <a:off x="7740982" y="2435077"/>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02" name="Oval 301">
              <a:extLst>
                <a:ext uri="{FF2B5EF4-FFF2-40B4-BE49-F238E27FC236}">
                  <a16:creationId xmlns:a16="http://schemas.microsoft.com/office/drawing/2014/main" id="{2642826A-9308-464E-A802-D50CC5096B81}"/>
                </a:ext>
              </a:extLst>
            </p:cNvPr>
            <p:cNvSpPr>
              <a:spLocks noChangeAspect="1"/>
            </p:cNvSpPr>
            <p:nvPr/>
          </p:nvSpPr>
          <p:spPr>
            <a:xfrm>
              <a:off x="7640418" y="2466748"/>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03" name="Oval 302">
              <a:extLst>
                <a:ext uri="{FF2B5EF4-FFF2-40B4-BE49-F238E27FC236}">
                  <a16:creationId xmlns:a16="http://schemas.microsoft.com/office/drawing/2014/main" id="{32A5BD06-CAF7-40BD-94C2-F71713B57386}"/>
                </a:ext>
              </a:extLst>
            </p:cNvPr>
            <p:cNvSpPr>
              <a:spLocks noChangeAspect="1"/>
            </p:cNvSpPr>
            <p:nvPr/>
          </p:nvSpPr>
          <p:spPr>
            <a:xfrm>
              <a:off x="7699349" y="2345568"/>
              <a:ext cx="58931" cy="58932"/>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04" name="Freeform: Shape 303">
              <a:extLst>
                <a:ext uri="{FF2B5EF4-FFF2-40B4-BE49-F238E27FC236}">
                  <a16:creationId xmlns:a16="http://schemas.microsoft.com/office/drawing/2014/main" id="{FE31A3DA-06A0-43B5-B656-32BF864118FA}"/>
                </a:ext>
              </a:extLst>
            </p:cNvPr>
            <p:cNvSpPr/>
            <p:nvPr/>
          </p:nvSpPr>
          <p:spPr>
            <a:xfrm>
              <a:off x="1154974" y="2217047"/>
              <a:ext cx="2927349" cy="1120999"/>
            </a:xfrm>
            <a:custGeom>
              <a:avLst/>
              <a:gdLst>
                <a:gd name="connsiteX0" fmla="*/ 0 w 3448050"/>
                <a:gd name="connsiteY0" fmla="*/ 1164917 h 1164917"/>
                <a:gd name="connsiteX1" fmla="*/ 1247775 w 3448050"/>
                <a:gd name="connsiteY1" fmla="*/ 2867 h 1164917"/>
                <a:gd name="connsiteX2" fmla="*/ 3448050 w 3448050"/>
                <a:gd name="connsiteY2" fmla="*/ 841067 h 1164917"/>
                <a:gd name="connsiteX0" fmla="*/ 0 w 3549650"/>
                <a:gd name="connsiteY0" fmla="*/ 1359303 h 1359303"/>
                <a:gd name="connsiteX1" fmla="*/ 1349375 w 3549650"/>
                <a:gd name="connsiteY1" fmla="*/ 6753 h 1359303"/>
                <a:gd name="connsiteX2" fmla="*/ 3549650 w 3549650"/>
                <a:gd name="connsiteY2" fmla="*/ 844953 h 1359303"/>
              </a:gdLst>
              <a:ahLst/>
              <a:cxnLst>
                <a:cxn ang="0">
                  <a:pos x="connsiteX0" y="connsiteY0"/>
                </a:cxn>
                <a:cxn ang="0">
                  <a:pos x="connsiteX1" y="connsiteY1"/>
                </a:cxn>
                <a:cxn ang="0">
                  <a:pos x="connsiteX2" y="connsiteY2"/>
                </a:cxn>
              </a:cxnLst>
              <a:rect l="l" t="t" r="r" b="b"/>
              <a:pathLst>
                <a:path w="3549650" h="1359303">
                  <a:moveTo>
                    <a:pt x="0" y="1359303"/>
                  </a:moveTo>
                  <a:cubicBezTo>
                    <a:pt x="336550" y="805265"/>
                    <a:pt x="757767" y="92478"/>
                    <a:pt x="1349375" y="6753"/>
                  </a:cubicBezTo>
                  <a:cubicBezTo>
                    <a:pt x="1940983" y="-78972"/>
                    <a:pt x="3222625" y="676678"/>
                    <a:pt x="3549650" y="844953"/>
                  </a:cubicBezTo>
                </a:path>
              </a:pathLst>
            </a:custGeom>
            <a:noFill/>
            <a:ln w="28575" cap="flat" cmpd="sng" algn="ctr">
              <a:solidFill>
                <a:srgbClr val="C00000"/>
              </a:solidFill>
              <a:prstDash val="solid"/>
            </a:ln>
            <a:effectLst/>
          </p:spPr>
          <p:txBody>
            <a:bodyPr rtlCol="0" anchor="ctr"/>
            <a:lstStyle/>
            <a:p>
              <a:pPr algn="ctr"/>
              <a:endParaRPr lang="en-US" dirty="0"/>
            </a:p>
          </p:txBody>
        </p:sp>
        <p:sp>
          <p:nvSpPr>
            <p:cNvPr id="305" name="Freeform: Shape 304">
              <a:extLst>
                <a:ext uri="{FF2B5EF4-FFF2-40B4-BE49-F238E27FC236}">
                  <a16:creationId xmlns:a16="http://schemas.microsoft.com/office/drawing/2014/main" id="{BF156C4C-D43C-448E-91DB-EA35C8223FB1}"/>
                </a:ext>
              </a:extLst>
            </p:cNvPr>
            <p:cNvSpPr/>
            <p:nvPr/>
          </p:nvSpPr>
          <p:spPr>
            <a:xfrm>
              <a:off x="4962099" y="1862004"/>
              <a:ext cx="2997522" cy="1441480"/>
            </a:xfrm>
            <a:custGeom>
              <a:avLst/>
              <a:gdLst>
                <a:gd name="connsiteX0" fmla="*/ 0 w 3634740"/>
                <a:gd name="connsiteY0" fmla="*/ 1744081 h 1744081"/>
                <a:gd name="connsiteX1" fmla="*/ 1668780 w 3634740"/>
                <a:gd name="connsiteY1" fmla="*/ 29581 h 1744081"/>
                <a:gd name="connsiteX2" fmla="*/ 2506980 w 3634740"/>
                <a:gd name="connsiteY2" fmla="*/ 684901 h 1744081"/>
                <a:gd name="connsiteX3" fmla="*/ 3101340 w 3634740"/>
                <a:gd name="connsiteY3" fmla="*/ 1035421 h 1744081"/>
                <a:gd name="connsiteX4" fmla="*/ 3634740 w 3634740"/>
                <a:gd name="connsiteY4" fmla="*/ 555361 h 1744081"/>
                <a:gd name="connsiteX0" fmla="*/ 0 w 3634740"/>
                <a:gd name="connsiteY0" fmla="*/ 1746096 h 1746096"/>
                <a:gd name="connsiteX1" fmla="*/ 1668780 w 3634740"/>
                <a:gd name="connsiteY1" fmla="*/ 31596 h 1746096"/>
                <a:gd name="connsiteX2" fmla="*/ 2554605 w 3634740"/>
                <a:gd name="connsiteY2" fmla="*/ 663104 h 1746096"/>
                <a:gd name="connsiteX3" fmla="*/ 3101340 w 3634740"/>
                <a:gd name="connsiteY3" fmla="*/ 1037436 h 1746096"/>
                <a:gd name="connsiteX4" fmla="*/ 3634740 w 3634740"/>
                <a:gd name="connsiteY4" fmla="*/ 557376 h 1746096"/>
                <a:gd name="connsiteX0" fmla="*/ 0 w 3634740"/>
                <a:gd name="connsiteY0" fmla="*/ 1746656 h 1746656"/>
                <a:gd name="connsiteX1" fmla="*/ 1668780 w 3634740"/>
                <a:gd name="connsiteY1" fmla="*/ 32156 h 1746656"/>
                <a:gd name="connsiteX2" fmla="*/ 2554605 w 3634740"/>
                <a:gd name="connsiteY2" fmla="*/ 663664 h 1746656"/>
                <a:gd name="connsiteX3" fmla="*/ 3101340 w 3634740"/>
                <a:gd name="connsiteY3" fmla="*/ 1037996 h 1746656"/>
                <a:gd name="connsiteX4" fmla="*/ 3634740 w 3634740"/>
                <a:gd name="connsiteY4" fmla="*/ 557936 h 1746656"/>
                <a:gd name="connsiteX0" fmla="*/ 0 w 3634740"/>
                <a:gd name="connsiteY0" fmla="*/ 1747514 h 1747514"/>
                <a:gd name="connsiteX1" fmla="*/ 1668780 w 3634740"/>
                <a:gd name="connsiteY1" fmla="*/ 33014 h 1747514"/>
                <a:gd name="connsiteX2" fmla="*/ 2554605 w 3634740"/>
                <a:gd name="connsiteY2" fmla="*/ 654997 h 1747514"/>
                <a:gd name="connsiteX3" fmla="*/ 3101340 w 3634740"/>
                <a:gd name="connsiteY3" fmla="*/ 1038854 h 1747514"/>
                <a:gd name="connsiteX4" fmla="*/ 3634740 w 3634740"/>
                <a:gd name="connsiteY4" fmla="*/ 558794 h 1747514"/>
                <a:gd name="connsiteX0" fmla="*/ 0 w 3634740"/>
                <a:gd name="connsiteY0" fmla="*/ 1747912 h 1747912"/>
                <a:gd name="connsiteX1" fmla="*/ 1668780 w 3634740"/>
                <a:gd name="connsiteY1" fmla="*/ 33412 h 1747912"/>
                <a:gd name="connsiteX2" fmla="*/ 2554605 w 3634740"/>
                <a:gd name="connsiteY2" fmla="*/ 655395 h 1747912"/>
                <a:gd name="connsiteX3" fmla="*/ 3101340 w 3634740"/>
                <a:gd name="connsiteY3" fmla="*/ 1039252 h 1747912"/>
                <a:gd name="connsiteX4" fmla="*/ 3634740 w 3634740"/>
                <a:gd name="connsiteY4" fmla="*/ 559192 h 174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740" h="1747912">
                  <a:moveTo>
                    <a:pt x="0" y="1747912"/>
                  </a:moveTo>
                  <a:cubicBezTo>
                    <a:pt x="625475" y="978927"/>
                    <a:pt x="1243013" y="215498"/>
                    <a:pt x="1668780" y="33412"/>
                  </a:cubicBezTo>
                  <a:cubicBezTo>
                    <a:pt x="2094548" y="-148674"/>
                    <a:pt x="2372995" y="463943"/>
                    <a:pt x="2554605" y="655395"/>
                  </a:cubicBezTo>
                  <a:cubicBezTo>
                    <a:pt x="2736215" y="846847"/>
                    <a:pt x="2921318" y="1055286"/>
                    <a:pt x="3101340" y="1039252"/>
                  </a:cubicBezTo>
                  <a:cubicBezTo>
                    <a:pt x="3281362" y="1023218"/>
                    <a:pt x="3520440" y="639202"/>
                    <a:pt x="3634740" y="559192"/>
                  </a:cubicBezTo>
                </a:path>
              </a:pathLst>
            </a:custGeom>
            <a:noFill/>
            <a:ln w="28575" cap="flat" cmpd="sng" algn="ctr">
              <a:solidFill>
                <a:srgbClr val="C00000"/>
              </a:solidFill>
              <a:prstDash val="solid"/>
            </a:ln>
            <a:effectLst/>
          </p:spPr>
          <p:txBody>
            <a:bodyPr rtlCol="0" anchor="ctr"/>
            <a:lstStyle/>
            <a:p>
              <a:pPr algn="ctr"/>
              <a:endParaRPr lang="en-US" dirty="0"/>
            </a:p>
          </p:txBody>
        </p:sp>
        <mc:AlternateContent xmlns:mc="http://schemas.openxmlformats.org/markup-compatibility/2006" xmlns:a14="http://schemas.microsoft.com/office/drawing/2010/main">
          <mc:Choice Requires="a14">
            <p:sp>
              <p:nvSpPr>
                <p:cNvPr id="306" name="TextBox 305">
                  <a:extLst>
                    <a:ext uri="{FF2B5EF4-FFF2-40B4-BE49-F238E27FC236}">
                      <a16:creationId xmlns:a16="http://schemas.microsoft.com/office/drawing/2014/main" id="{A5D5C6B2-0410-49C1-8540-7ED958CED5A9}"/>
                    </a:ext>
                  </a:extLst>
                </p:cNvPr>
                <p:cNvSpPr txBox="1"/>
                <p:nvPr/>
              </p:nvSpPr>
              <p:spPr>
                <a:xfrm>
                  <a:off x="2309855" y="978324"/>
                  <a:ext cx="54803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ea typeface="Cambria Math" panose="02040503050406030204" pitchFamily="18" charset="0"/>
                          </a:rPr>
                          <m:t>=2</m:t>
                        </m:r>
                      </m:oMath>
                    </m:oMathPara>
                  </a14:m>
                  <a:endParaRPr lang="en-US" sz="1600" dirty="0"/>
                </a:p>
              </p:txBody>
            </p:sp>
          </mc:Choice>
          <mc:Fallback xmlns="">
            <p:sp>
              <p:nvSpPr>
                <p:cNvPr id="306" name="TextBox 305">
                  <a:extLst>
                    <a:ext uri="{FF2B5EF4-FFF2-40B4-BE49-F238E27FC236}">
                      <a16:creationId xmlns:a16="http://schemas.microsoft.com/office/drawing/2014/main" id="{A5D5C6B2-0410-49C1-8540-7ED958CED5A9}"/>
                    </a:ext>
                  </a:extLst>
                </p:cNvPr>
                <p:cNvSpPr txBox="1">
                  <a:spLocks noRot="1" noChangeAspect="1" noMove="1" noResize="1" noEditPoints="1" noAdjustHandles="1" noChangeArrowheads="1" noChangeShapeType="1" noTextEdit="1"/>
                </p:cNvSpPr>
                <p:nvPr/>
              </p:nvSpPr>
              <p:spPr>
                <a:xfrm>
                  <a:off x="2309855" y="978324"/>
                  <a:ext cx="548035" cy="246221"/>
                </a:xfrm>
                <a:prstGeom prst="rect">
                  <a:avLst/>
                </a:prstGeom>
                <a:blipFill>
                  <a:blip r:embed="rId2"/>
                  <a:stretch>
                    <a:fillRect l="-8889" r="-6667"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 name="TextBox 306">
                  <a:extLst>
                    <a:ext uri="{FF2B5EF4-FFF2-40B4-BE49-F238E27FC236}">
                      <a16:creationId xmlns:a16="http://schemas.microsoft.com/office/drawing/2014/main" id="{FF62532E-EA8D-40CE-8B35-03B92F57850F}"/>
                    </a:ext>
                  </a:extLst>
                </p:cNvPr>
                <p:cNvSpPr txBox="1"/>
                <p:nvPr/>
              </p:nvSpPr>
              <p:spPr>
                <a:xfrm>
                  <a:off x="6244851" y="979888"/>
                  <a:ext cx="54803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ea typeface="Cambria Math" panose="02040503050406030204" pitchFamily="18" charset="0"/>
                          </a:rPr>
                          <m:t>=5</m:t>
                        </m:r>
                      </m:oMath>
                    </m:oMathPara>
                  </a14:m>
                  <a:endParaRPr lang="en-US" sz="1600" dirty="0"/>
                </a:p>
              </p:txBody>
            </p:sp>
          </mc:Choice>
          <mc:Fallback xmlns="">
            <p:sp>
              <p:nvSpPr>
                <p:cNvPr id="307" name="TextBox 306">
                  <a:extLst>
                    <a:ext uri="{FF2B5EF4-FFF2-40B4-BE49-F238E27FC236}">
                      <a16:creationId xmlns:a16="http://schemas.microsoft.com/office/drawing/2014/main" id="{FF62532E-EA8D-40CE-8B35-03B92F57850F}"/>
                    </a:ext>
                  </a:extLst>
                </p:cNvPr>
                <p:cNvSpPr txBox="1">
                  <a:spLocks noRot="1" noChangeAspect="1" noMove="1" noResize="1" noEditPoints="1" noAdjustHandles="1" noChangeArrowheads="1" noChangeShapeType="1" noTextEdit="1"/>
                </p:cNvSpPr>
                <p:nvPr/>
              </p:nvSpPr>
              <p:spPr>
                <a:xfrm>
                  <a:off x="6244851" y="979888"/>
                  <a:ext cx="548035" cy="246221"/>
                </a:xfrm>
                <a:prstGeom prst="rect">
                  <a:avLst/>
                </a:prstGeom>
                <a:blipFill>
                  <a:blip r:embed="rId3"/>
                  <a:stretch>
                    <a:fillRect l="-8889" r="-7778" b="-7500"/>
                  </a:stretch>
                </a:blipFill>
              </p:spPr>
              <p:txBody>
                <a:bodyPr/>
                <a:lstStyle/>
                <a:p>
                  <a:r>
                    <a:rPr lang="en-US">
                      <a:noFill/>
                    </a:rPr>
                    <a:t> </a:t>
                  </a:r>
                </a:p>
              </p:txBody>
            </p:sp>
          </mc:Fallback>
        </mc:AlternateContent>
        <p:grpSp>
          <p:nvGrpSpPr>
            <p:cNvPr id="217" name="Group 216">
              <a:extLst>
                <a:ext uri="{FF2B5EF4-FFF2-40B4-BE49-F238E27FC236}">
                  <a16:creationId xmlns:a16="http://schemas.microsoft.com/office/drawing/2014/main" id="{C45EF637-F565-430C-AD3C-0AF956CE5511}"/>
                </a:ext>
              </a:extLst>
            </p:cNvPr>
            <p:cNvGrpSpPr>
              <a:grpSpLocks noChangeAspect="1"/>
            </p:cNvGrpSpPr>
            <p:nvPr/>
          </p:nvGrpSpPr>
          <p:grpSpPr>
            <a:xfrm>
              <a:off x="2654432" y="4227786"/>
              <a:ext cx="3746604" cy="2528722"/>
              <a:chOff x="980359" y="1664834"/>
              <a:chExt cx="6511353" cy="4394753"/>
            </a:xfrm>
          </p:grpSpPr>
          <p:cxnSp>
            <p:nvCxnSpPr>
              <p:cNvPr id="292" name="Straight Connector 291">
                <a:extLst>
                  <a:ext uri="{FF2B5EF4-FFF2-40B4-BE49-F238E27FC236}">
                    <a16:creationId xmlns:a16="http://schemas.microsoft.com/office/drawing/2014/main" id="{A2243696-6231-46C7-A449-4217EDDEB414}"/>
                  </a:ext>
                </a:extLst>
              </p:cNvPr>
              <p:cNvCxnSpPr/>
              <p:nvPr/>
            </p:nvCxnSpPr>
            <p:spPr>
              <a:xfrm>
                <a:off x="1694381" y="1804909"/>
                <a:ext cx="0" cy="3581400"/>
              </a:xfrm>
              <a:prstGeom prst="line">
                <a:avLst/>
              </a:prstGeom>
              <a:ln w="28575"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a:extLst>
                  <a:ext uri="{FF2B5EF4-FFF2-40B4-BE49-F238E27FC236}">
                    <a16:creationId xmlns:a16="http://schemas.microsoft.com/office/drawing/2014/main" id="{D8EC672D-07F2-4328-80B5-7DF0CB564FF0}"/>
                  </a:ext>
                </a:extLst>
              </p:cNvPr>
              <p:cNvCxnSpPr>
                <a:cxnSpLocks/>
              </p:cNvCxnSpPr>
              <p:nvPr/>
            </p:nvCxnSpPr>
            <p:spPr>
              <a:xfrm flipH="1">
                <a:off x="1709470" y="5386309"/>
                <a:ext cx="5431454" cy="0"/>
              </a:xfrm>
              <a:prstGeom prst="line">
                <a:avLst/>
              </a:prstGeom>
              <a:ln w="28575"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0" name="Oval 309">
                <a:extLst>
                  <a:ext uri="{FF2B5EF4-FFF2-40B4-BE49-F238E27FC236}">
                    <a16:creationId xmlns:a16="http://schemas.microsoft.com/office/drawing/2014/main" id="{18CC3B1B-17F6-450F-AC40-954975825015}"/>
                  </a:ext>
                </a:extLst>
              </p:cNvPr>
              <p:cNvSpPr>
                <a:spLocks noChangeAspect="1"/>
              </p:cNvSpPr>
              <p:nvPr/>
            </p:nvSpPr>
            <p:spPr>
              <a:xfrm>
                <a:off x="2155859" y="4297023"/>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11" name="TextBox 310">
                <a:extLst>
                  <a:ext uri="{FF2B5EF4-FFF2-40B4-BE49-F238E27FC236}">
                    <a16:creationId xmlns:a16="http://schemas.microsoft.com/office/drawing/2014/main" id="{E08763A7-3FD8-49C1-AA58-3A66DC0B8A9A}"/>
                  </a:ext>
                </a:extLst>
              </p:cNvPr>
              <p:cNvSpPr txBox="1"/>
              <p:nvPr/>
            </p:nvSpPr>
            <p:spPr>
              <a:xfrm>
                <a:off x="3531751" y="5524691"/>
                <a:ext cx="1830680" cy="534896"/>
              </a:xfrm>
              <a:prstGeom prst="rect">
                <a:avLst/>
              </a:prstGeom>
              <a:noFill/>
            </p:spPr>
            <p:txBody>
              <a:bodyPr wrap="none" rtlCol="0">
                <a:spAutoFit/>
              </a:bodyPr>
              <a:lstStyle/>
              <a:p>
                <a:r>
                  <a:rPr lang="en-US" sz="1400" dirty="0"/>
                  <a:t>Hour of Day</a:t>
                </a:r>
              </a:p>
            </p:txBody>
          </p:sp>
          <p:sp>
            <p:nvSpPr>
              <p:cNvPr id="312" name="TextBox 311">
                <a:extLst>
                  <a:ext uri="{FF2B5EF4-FFF2-40B4-BE49-F238E27FC236}">
                    <a16:creationId xmlns:a16="http://schemas.microsoft.com/office/drawing/2014/main" id="{E393182D-BC54-4FE3-808D-687A418B8481}"/>
                  </a:ext>
                </a:extLst>
              </p:cNvPr>
              <p:cNvSpPr txBox="1"/>
              <p:nvPr/>
            </p:nvSpPr>
            <p:spPr>
              <a:xfrm rot="16200000">
                <a:off x="6069" y="3322325"/>
                <a:ext cx="2483476" cy="534896"/>
              </a:xfrm>
              <a:prstGeom prst="rect">
                <a:avLst/>
              </a:prstGeom>
              <a:noFill/>
            </p:spPr>
            <p:txBody>
              <a:bodyPr wrap="none" rtlCol="0">
                <a:spAutoFit/>
              </a:bodyPr>
              <a:lstStyle/>
              <a:p>
                <a:r>
                  <a:rPr lang="en-US" sz="1400" dirty="0"/>
                  <a:t>Temperature (℉)</a:t>
                </a:r>
              </a:p>
            </p:txBody>
          </p:sp>
          <p:sp>
            <p:nvSpPr>
              <p:cNvPr id="313" name="TextBox 312">
                <a:extLst>
                  <a:ext uri="{FF2B5EF4-FFF2-40B4-BE49-F238E27FC236}">
                    <a16:creationId xmlns:a16="http://schemas.microsoft.com/office/drawing/2014/main" id="{292E7CD8-5163-4E06-A1B0-BFB42BAC8BE2}"/>
                  </a:ext>
                </a:extLst>
              </p:cNvPr>
              <p:cNvSpPr txBox="1"/>
              <p:nvPr/>
            </p:nvSpPr>
            <p:spPr>
              <a:xfrm>
                <a:off x="1099828" y="1664834"/>
                <a:ext cx="697037" cy="454661"/>
              </a:xfrm>
              <a:prstGeom prst="rect">
                <a:avLst/>
              </a:prstGeom>
              <a:noFill/>
            </p:spPr>
            <p:txBody>
              <a:bodyPr wrap="none" rtlCol="0">
                <a:spAutoFit/>
              </a:bodyPr>
              <a:lstStyle/>
              <a:p>
                <a:r>
                  <a:rPr lang="en-US" sz="1100" dirty="0"/>
                  <a:t>100</a:t>
                </a:r>
              </a:p>
            </p:txBody>
          </p:sp>
          <p:sp>
            <p:nvSpPr>
              <p:cNvPr id="314" name="Oval 313">
                <a:extLst>
                  <a:ext uri="{FF2B5EF4-FFF2-40B4-BE49-F238E27FC236}">
                    <a16:creationId xmlns:a16="http://schemas.microsoft.com/office/drawing/2014/main" id="{D24F3DEF-B9FA-4CAC-B695-9905CB2C6F2A}"/>
                  </a:ext>
                </a:extLst>
              </p:cNvPr>
              <p:cNvSpPr>
                <a:spLocks noChangeAspect="1"/>
              </p:cNvSpPr>
              <p:nvPr/>
            </p:nvSpPr>
            <p:spPr>
              <a:xfrm>
                <a:off x="2365004" y="409723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15" name="TextBox 314">
                <a:extLst>
                  <a:ext uri="{FF2B5EF4-FFF2-40B4-BE49-F238E27FC236}">
                    <a16:creationId xmlns:a16="http://schemas.microsoft.com/office/drawing/2014/main" id="{DAF145E2-2BE0-4CF7-9796-0D3441F5D0AD}"/>
                  </a:ext>
                </a:extLst>
              </p:cNvPr>
              <p:cNvSpPr txBox="1"/>
              <p:nvPr/>
            </p:nvSpPr>
            <p:spPr>
              <a:xfrm>
                <a:off x="1568036" y="5345049"/>
                <a:ext cx="446305" cy="454661"/>
              </a:xfrm>
              <a:prstGeom prst="rect">
                <a:avLst/>
              </a:prstGeom>
              <a:noFill/>
            </p:spPr>
            <p:txBody>
              <a:bodyPr wrap="none" rtlCol="0">
                <a:spAutoFit/>
              </a:bodyPr>
              <a:lstStyle/>
              <a:p>
                <a:r>
                  <a:rPr lang="en-US" sz="1100" dirty="0"/>
                  <a:t>0</a:t>
                </a:r>
              </a:p>
            </p:txBody>
          </p:sp>
          <p:sp>
            <p:nvSpPr>
              <p:cNvPr id="316" name="TextBox 315">
                <a:extLst>
                  <a:ext uri="{FF2B5EF4-FFF2-40B4-BE49-F238E27FC236}">
                    <a16:creationId xmlns:a16="http://schemas.microsoft.com/office/drawing/2014/main" id="{05FB4324-3D4D-44C8-A7DA-DEA06D30F3C0}"/>
                  </a:ext>
                </a:extLst>
              </p:cNvPr>
              <p:cNvSpPr txBox="1"/>
              <p:nvPr/>
            </p:nvSpPr>
            <p:spPr>
              <a:xfrm>
                <a:off x="1185430" y="5162816"/>
                <a:ext cx="571669" cy="454661"/>
              </a:xfrm>
              <a:prstGeom prst="rect">
                <a:avLst/>
              </a:prstGeom>
              <a:noFill/>
            </p:spPr>
            <p:txBody>
              <a:bodyPr wrap="none" rtlCol="0">
                <a:spAutoFit/>
              </a:bodyPr>
              <a:lstStyle/>
              <a:p>
                <a:pPr algn="ctr"/>
                <a:r>
                  <a:rPr lang="en-US" sz="1100" dirty="0"/>
                  <a:t>50</a:t>
                </a:r>
              </a:p>
            </p:txBody>
          </p:sp>
          <p:sp>
            <p:nvSpPr>
              <p:cNvPr id="317" name="TextBox 316">
                <a:extLst>
                  <a:ext uri="{FF2B5EF4-FFF2-40B4-BE49-F238E27FC236}">
                    <a16:creationId xmlns:a16="http://schemas.microsoft.com/office/drawing/2014/main" id="{CB190C4A-1710-4283-B710-6FA6FA018001}"/>
                  </a:ext>
                </a:extLst>
              </p:cNvPr>
              <p:cNvSpPr txBox="1"/>
              <p:nvPr/>
            </p:nvSpPr>
            <p:spPr>
              <a:xfrm>
                <a:off x="6920043" y="5345049"/>
                <a:ext cx="571669" cy="454661"/>
              </a:xfrm>
              <a:prstGeom prst="rect">
                <a:avLst/>
              </a:prstGeom>
              <a:noFill/>
            </p:spPr>
            <p:txBody>
              <a:bodyPr wrap="none" rtlCol="0">
                <a:spAutoFit/>
              </a:bodyPr>
              <a:lstStyle/>
              <a:p>
                <a:r>
                  <a:rPr lang="en-US" sz="1100" dirty="0"/>
                  <a:t>25</a:t>
                </a:r>
              </a:p>
            </p:txBody>
          </p:sp>
          <p:sp>
            <p:nvSpPr>
              <p:cNvPr id="318" name="Oval 317">
                <a:extLst>
                  <a:ext uri="{FF2B5EF4-FFF2-40B4-BE49-F238E27FC236}">
                    <a16:creationId xmlns:a16="http://schemas.microsoft.com/office/drawing/2014/main" id="{9F15D9EB-42CA-430E-A665-9B0702943499}"/>
                  </a:ext>
                </a:extLst>
              </p:cNvPr>
              <p:cNvSpPr>
                <a:spLocks noChangeAspect="1"/>
              </p:cNvSpPr>
              <p:nvPr/>
            </p:nvSpPr>
            <p:spPr>
              <a:xfrm>
                <a:off x="3486300" y="277325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19" name="Oval 318">
                <a:extLst>
                  <a:ext uri="{FF2B5EF4-FFF2-40B4-BE49-F238E27FC236}">
                    <a16:creationId xmlns:a16="http://schemas.microsoft.com/office/drawing/2014/main" id="{FB030BA1-B625-4F5C-8ADA-D0D03112E94E}"/>
                  </a:ext>
                </a:extLst>
              </p:cNvPr>
              <p:cNvSpPr>
                <a:spLocks noChangeAspect="1"/>
              </p:cNvSpPr>
              <p:nvPr/>
            </p:nvSpPr>
            <p:spPr>
              <a:xfrm>
                <a:off x="3794525" y="256974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20" name="Oval 319">
                <a:extLst>
                  <a:ext uri="{FF2B5EF4-FFF2-40B4-BE49-F238E27FC236}">
                    <a16:creationId xmlns:a16="http://schemas.microsoft.com/office/drawing/2014/main" id="{1E644E93-89A3-4C97-BF8A-702BE2B2DD74}"/>
                  </a:ext>
                </a:extLst>
              </p:cNvPr>
              <p:cNvSpPr>
                <a:spLocks noChangeAspect="1"/>
              </p:cNvSpPr>
              <p:nvPr/>
            </p:nvSpPr>
            <p:spPr>
              <a:xfrm>
                <a:off x="2590826" y="376989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21" name="Oval 320">
                <a:extLst>
                  <a:ext uri="{FF2B5EF4-FFF2-40B4-BE49-F238E27FC236}">
                    <a16:creationId xmlns:a16="http://schemas.microsoft.com/office/drawing/2014/main" id="{F51E997E-E02B-46C5-B9AC-3A67E04FD6F0}"/>
                  </a:ext>
                </a:extLst>
              </p:cNvPr>
              <p:cNvSpPr>
                <a:spLocks noChangeAspect="1"/>
              </p:cNvSpPr>
              <p:nvPr/>
            </p:nvSpPr>
            <p:spPr>
              <a:xfrm>
                <a:off x="3282976" y="299133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22" name="Oval 321">
                <a:extLst>
                  <a:ext uri="{FF2B5EF4-FFF2-40B4-BE49-F238E27FC236}">
                    <a16:creationId xmlns:a16="http://schemas.microsoft.com/office/drawing/2014/main" id="{1AA4AB49-905E-48EC-9FDA-CF6723F9B276}"/>
                  </a:ext>
                </a:extLst>
              </p:cNvPr>
              <p:cNvSpPr>
                <a:spLocks noChangeAspect="1"/>
              </p:cNvSpPr>
              <p:nvPr/>
            </p:nvSpPr>
            <p:spPr>
              <a:xfrm>
                <a:off x="2416213" y="431247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23" name="Oval 322">
                <a:extLst>
                  <a:ext uri="{FF2B5EF4-FFF2-40B4-BE49-F238E27FC236}">
                    <a16:creationId xmlns:a16="http://schemas.microsoft.com/office/drawing/2014/main" id="{A61F1830-EDDE-43D2-9716-90445E7DEE76}"/>
                  </a:ext>
                </a:extLst>
              </p:cNvPr>
              <p:cNvSpPr>
                <a:spLocks noChangeAspect="1"/>
              </p:cNvSpPr>
              <p:nvPr/>
            </p:nvSpPr>
            <p:spPr>
              <a:xfrm>
                <a:off x="2571802" y="4086402"/>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24" name="Oval 323">
                <a:extLst>
                  <a:ext uri="{FF2B5EF4-FFF2-40B4-BE49-F238E27FC236}">
                    <a16:creationId xmlns:a16="http://schemas.microsoft.com/office/drawing/2014/main" id="{88FA95A8-32D8-4426-AA8F-CB2AEB22D919}"/>
                  </a:ext>
                </a:extLst>
              </p:cNvPr>
              <p:cNvSpPr>
                <a:spLocks noChangeAspect="1"/>
              </p:cNvSpPr>
              <p:nvPr/>
            </p:nvSpPr>
            <p:spPr>
              <a:xfrm>
                <a:off x="1952879" y="452689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25" name="Oval 324">
                <a:extLst>
                  <a:ext uri="{FF2B5EF4-FFF2-40B4-BE49-F238E27FC236}">
                    <a16:creationId xmlns:a16="http://schemas.microsoft.com/office/drawing/2014/main" id="{1DA43158-7B74-4830-A104-12E1E415CEAB}"/>
                  </a:ext>
                </a:extLst>
              </p:cNvPr>
              <p:cNvSpPr>
                <a:spLocks noChangeAspect="1"/>
              </p:cNvSpPr>
              <p:nvPr/>
            </p:nvSpPr>
            <p:spPr>
              <a:xfrm>
                <a:off x="2152718" y="396820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26" name="Oval 325">
                <a:extLst>
                  <a:ext uri="{FF2B5EF4-FFF2-40B4-BE49-F238E27FC236}">
                    <a16:creationId xmlns:a16="http://schemas.microsoft.com/office/drawing/2014/main" id="{693735C8-309C-49C5-9B15-78E0E0A751E6}"/>
                  </a:ext>
                </a:extLst>
              </p:cNvPr>
              <p:cNvSpPr>
                <a:spLocks noChangeAspect="1"/>
              </p:cNvSpPr>
              <p:nvPr/>
            </p:nvSpPr>
            <p:spPr>
              <a:xfrm>
                <a:off x="4031048" y="220331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27" name="Oval 326">
                <a:extLst>
                  <a:ext uri="{FF2B5EF4-FFF2-40B4-BE49-F238E27FC236}">
                    <a16:creationId xmlns:a16="http://schemas.microsoft.com/office/drawing/2014/main" id="{FADE4118-3144-4480-9E83-1836972BD43A}"/>
                  </a:ext>
                </a:extLst>
              </p:cNvPr>
              <p:cNvSpPr>
                <a:spLocks noChangeAspect="1"/>
              </p:cNvSpPr>
              <p:nvPr/>
            </p:nvSpPr>
            <p:spPr>
              <a:xfrm>
                <a:off x="4256003" y="220331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28" name="Oval 327">
                <a:extLst>
                  <a:ext uri="{FF2B5EF4-FFF2-40B4-BE49-F238E27FC236}">
                    <a16:creationId xmlns:a16="http://schemas.microsoft.com/office/drawing/2014/main" id="{260406BF-91FF-4FFD-B2E6-8F6097489D1C}"/>
                  </a:ext>
                </a:extLst>
              </p:cNvPr>
              <p:cNvSpPr>
                <a:spLocks noChangeAspect="1"/>
              </p:cNvSpPr>
              <p:nvPr/>
            </p:nvSpPr>
            <p:spPr>
              <a:xfrm>
                <a:off x="4143525" y="230147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29" name="Oval 328">
                <a:extLst>
                  <a:ext uri="{FF2B5EF4-FFF2-40B4-BE49-F238E27FC236}">
                    <a16:creationId xmlns:a16="http://schemas.microsoft.com/office/drawing/2014/main" id="{9F121B91-FB47-4BC0-B4BD-E09D4E9CC6F5}"/>
                  </a:ext>
                </a:extLst>
              </p:cNvPr>
              <p:cNvSpPr>
                <a:spLocks noChangeAspect="1"/>
              </p:cNvSpPr>
              <p:nvPr/>
            </p:nvSpPr>
            <p:spPr>
              <a:xfrm>
                <a:off x="3979839" y="242256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30" name="Oval 329">
                <a:extLst>
                  <a:ext uri="{FF2B5EF4-FFF2-40B4-BE49-F238E27FC236}">
                    <a16:creationId xmlns:a16="http://schemas.microsoft.com/office/drawing/2014/main" id="{89D96A78-052C-49CC-83A0-B8D7E8F32273}"/>
                  </a:ext>
                </a:extLst>
              </p:cNvPr>
              <p:cNvSpPr>
                <a:spLocks noChangeAspect="1"/>
              </p:cNvSpPr>
              <p:nvPr/>
            </p:nvSpPr>
            <p:spPr>
              <a:xfrm>
                <a:off x="3794525" y="2859777"/>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31" name="Oval 330">
                <a:extLst>
                  <a:ext uri="{FF2B5EF4-FFF2-40B4-BE49-F238E27FC236}">
                    <a16:creationId xmlns:a16="http://schemas.microsoft.com/office/drawing/2014/main" id="{308A11BC-58E8-4F4E-B0BD-8AE8EB7CFB6D}"/>
                  </a:ext>
                </a:extLst>
              </p:cNvPr>
              <p:cNvSpPr>
                <a:spLocks noChangeAspect="1"/>
              </p:cNvSpPr>
              <p:nvPr/>
            </p:nvSpPr>
            <p:spPr>
              <a:xfrm>
                <a:off x="4357440" y="236684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32" name="Oval 331">
                <a:extLst>
                  <a:ext uri="{FF2B5EF4-FFF2-40B4-BE49-F238E27FC236}">
                    <a16:creationId xmlns:a16="http://schemas.microsoft.com/office/drawing/2014/main" id="{D0D8373F-4847-46C1-A947-200582DFA171}"/>
                  </a:ext>
                </a:extLst>
              </p:cNvPr>
              <p:cNvSpPr>
                <a:spLocks noChangeAspect="1"/>
              </p:cNvSpPr>
              <p:nvPr/>
            </p:nvSpPr>
            <p:spPr>
              <a:xfrm>
                <a:off x="4082257" y="256974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33" name="Oval 332">
                <a:extLst>
                  <a:ext uri="{FF2B5EF4-FFF2-40B4-BE49-F238E27FC236}">
                    <a16:creationId xmlns:a16="http://schemas.microsoft.com/office/drawing/2014/main" id="{A21AF008-18CF-4007-9C21-FCECF7A9CC9F}"/>
                  </a:ext>
                </a:extLst>
              </p:cNvPr>
              <p:cNvSpPr>
                <a:spLocks noChangeAspect="1"/>
              </p:cNvSpPr>
              <p:nvPr/>
            </p:nvSpPr>
            <p:spPr>
              <a:xfrm>
                <a:off x="4295925" y="245387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34" name="Oval 333">
                <a:extLst>
                  <a:ext uri="{FF2B5EF4-FFF2-40B4-BE49-F238E27FC236}">
                    <a16:creationId xmlns:a16="http://schemas.microsoft.com/office/drawing/2014/main" id="{1574CB14-D99B-4DF6-A495-1F7601C2C0B1}"/>
                  </a:ext>
                </a:extLst>
              </p:cNvPr>
              <p:cNvSpPr>
                <a:spLocks noChangeAspect="1"/>
              </p:cNvSpPr>
              <p:nvPr/>
            </p:nvSpPr>
            <p:spPr>
              <a:xfrm>
                <a:off x="3069105" y="3237435"/>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35" name="Oval 334">
                <a:extLst>
                  <a:ext uri="{FF2B5EF4-FFF2-40B4-BE49-F238E27FC236}">
                    <a16:creationId xmlns:a16="http://schemas.microsoft.com/office/drawing/2014/main" id="{5108504A-DF87-4649-8CE4-CCD9E3D7D41D}"/>
                  </a:ext>
                </a:extLst>
              </p:cNvPr>
              <p:cNvSpPr>
                <a:spLocks noChangeAspect="1"/>
              </p:cNvSpPr>
              <p:nvPr/>
            </p:nvSpPr>
            <p:spPr>
              <a:xfrm>
                <a:off x="2535860" y="3455513"/>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36" name="Oval 335">
                <a:extLst>
                  <a:ext uri="{FF2B5EF4-FFF2-40B4-BE49-F238E27FC236}">
                    <a16:creationId xmlns:a16="http://schemas.microsoft.com/office/drawing/2014/main" id="{98A09D7C-EABE-4F0A-8098-73C06777E0E5}"/>
                  </a:ext>
                </a:extLst>
              </p:cNvPr>
              <p:cNvSpPr>
                <a:spLocks noChangeAspect="1"/>
              </p:cNvSpPr>
              <p:nvPr/>
            </p:nvSpPr>
            <p:spPr>
              <a:xfrm>
                <a:off x="2880421" y="355432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37" name="Oval 336">
                <a:extLst>
                  <a:ext uri="{FF2B5EF4-FFF2-40B4-BE49-F238E27FC236}">
                    <a16:creationId xmlns:a16="http://schemas.microsoft.com/office/drawing/2014/main" id="{F7C771F9-2FAF-4C5F-9964-E7545C5B7BC6}"/>
                  </a:ext>
                </a:extLst>
              </p:cNvPr>
              <p:cNvSpPr>
                <a:spLocks noChangeAspect="1"/>
              </p:cNvSpPr>
              <p:nvPr/>
            </p:nvSpPr>
            <p:spPr>
              <a:xfrm>
                <a:off x="4820967" y="262095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38" name="Oval 337">
                <a:extLst>
                  <a:ext uri="{FF2B5EF4-FFF2-40B4-BE49-F238E27FC236}">
                    <a16:creationId xmlns:a16="http://schemas.microsoft.com/office/drawing/2014/main" id="{C58DEF45-868A-4BAB-AD2C-5A5AC4E03BE3}"/>
                  </a:ext>
                </a:extLst>
              </p:cNvPr>
              <p:cNvSpPr>
                <a:spLocks noChangeAspect="1"/>
              </p:cNvSpPr>
              <p:nvPr/>
            </p:nvSpPr>
            <p:spPr>
              <a:xfrm>
                <a:off x="4560802" y="248020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39" name="Oval 338">
                <a:extLst>
                  <a:ext uri="{FF2B5EF4-FFF2-40B4-BE49-F238E27FC236}">
                    <a16:creationId xmlns:a16="http://schemas.microsoft.com/office/drawing/2014/main" id="{EA0A4EF8-9A0E-4C58-A33B-2B49D55DA804}"/>
                  </a:ext>
                </a:extLst>
              </p:cNvPr>
              <p:cNvSpPr>
                <a:spLocks noChangeAspect="1"/>
              </p:cNvSpPr>
              <p:nvPr/>
            </p:nvSpPr>
            <p:spPr>
              <a:xfrm>
                <a:off x="4448325" y="260627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40" name="Oval 339">
                <a:extLst>
                  <a:ext uri="{FF2B5EF4-FFF2-40B4-BE49-F238E27FC236}">
                    <a16:creationId xmlns:a16="http://schemas.microsoft.com/office/drawing/2014/main" id="{CB7213F4-6914-4488-84AD-49766899822D}"/>
                  </a:ext>
                </a:extLst>
              </p:cNvPr>
              <p:cNvSpPr>
                <a:spLocks noChangeAspect="1"/>
              </p:cNvSpPr>
              <p:nvPr/>
            </p:nvSpPr>
            <p:spPr>
              <a:xfrm>
                <a:off x="5130936" y="3024745"/>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41" name="Oval 340">
                <a:extLst>
                  <a:ext uri="{FF2B5EF4-FFF2-40B4-BE49-F238E27FC236}">
                    <a16:creationId xmlns:a16="http://schemas.microsoft.com/office/drawing/2014/main" id="{15625364-97FE-4831-B34A-C4171B33E401}"/>
                  </a:ext>
                </a:extLst>
              </p:cNvPr>
              <p:cNvSpPr>
                <a:spLocks noChangeAspect="1"/>
              </p:cNvSpPr>
              <p:nvPr/>
            </p:nvSpPr>
            <p:spPr>
              <a:xfrm>
                <a:off x="4807638" y="284184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42" name="Oval 341">
                <a:extLst>
                  <a:ext uri="{FF2B5EF4-FFF2-40B4-BE49-F238E27FC236}">
                    <a16:creationId xmlns:a16="http://schemas.microsoft.com/office/drawing/2014/main" id="{96706AAA-5AA7-47DC-A24E-BB0BB7568D90}"/>
                  </a:ext>
                </a:extLst>
              </p:cNvPr>
              <p:cNvSpPr>
                <a:spLocks noChangeAspect="1"/>
              </p:cNvSpPr>
              <p:nvPr/>
            </p:nvSpPr>
            <p:spPr>
              <a:xfrm>
                <a:off x="6081546" y="370334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43" name="Oval 342">
                <a:extLst>
                  <a:ext uri="{FF2B5EF4-FFF2-40B4-BE49-F238E27FC236}">
                    <a16:creationId xmlns:a16="http://schemas.microsoft.com/office/drawing/2014/main" id="{E68DE619-91DC-4C63-990E-BD00095F12C3}"/>
                  </a:ext>
                </a:extLst>
              </p:cNvPr>
              <p:cNvSpPr>
                <a:spLocks noChangeAspect="1"/>
              </p:cNvSpPr>
              <p:nvPr/>
            </p:nvSpPr>
            <p:spPr>
              <a:xfrm>
                <a:off x="6707700" y="3705942"/>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44" name="Oval 343">
                <a:extLst>
                  <a:ext uri="{FF2B5EF4-FFF2-40B4-BE49-F238E27FC236}">
                    <a16:creationId xmlns:a16="http://schemas.microsoft.com/office/drawing/2014/main" id="{DCD8681D-7456-45DA-94F4-FA8019EFA64C}"/>
                  </a:ext>
                </a:extLst>
              </p:cNvPr>
              <p:cNvSpPr>
                <a:spLocks noChangeAspect="1"/>
              </p:cNvSpPr>
              <p:nvPr/>
            </p:nvSpPr>
            <p:spPr>
              <a:xfrm>
                <a:off x="6414176" y="394740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45" name="Oval 344">
                <a:extLst>
                  <a:ext uri="{FF2B5EF4-FFF2-40B4-BE49-F238E27FC236}">
                    <a16:creationId xmlns:a16="http://schemas.microsoft.com/office/drawing/2014/main" id="{C69B642C-8AEA-4354-8C0A-D1E1707CE4E1}"/>
                  </a:ext>
                </a:extLst>
              </p:cNvPr>
              <p:cNvSpPr>
                <a:spLocks noChangeAspect="1"/>
              </p:cNvSpPr>
              <p:nvPr/>
            </p:nvSpPr>
            <p:spPr>
              <a:xfrm>
                <a:off x="5492265" y="3339855"/>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46" name="Oval 345">
                <a:extLst>
                  <a:ext uri="{FF2B5EF4-FFF2-40B4-BE49-F238E27FC236}">
                    <a16:creationId xmlns:a16="http://schemas.microsoft.com/office/drawing/2014/main" id="{4595CC36-00F0-4AC6-82D4-F09B885D0CE2}"/>
                  </a:ext>
                </a:extLst>
              </p:cNvPr>
              <p:cNvSpPr>
                <a:spLocks noChangeAspect="1"/>
              </p:cNvSpPr>
              <p:nvPr/>
            </p:nvSpPr>
            <p:spPr>
              <a:xfrm>
                <a:off x="5332245" y="315532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47" name="Oval 346">
                <a:extLst>
                  <a:ext uri="{FF2B5EF4-FFF2-40B4-BE49-F238E27FC236}">
                    <a16:creationId xmlns:a16="http://schemas.microsoft.com/office/drawing/2014/main" id="{4B9F773B-2B91-4375-8057-58EE6DF0D55E}"/>
                  </a:ext>
                </a:extLst>
              </p:cNvPr>
              <p:cNvSpPr>
                <a:spLocks noChangeAspect="1"/>
              </p:cNvSpPr>
              <p:nvPr/>
            </p:nvSpPr>
            <p:spPr>
              <a:xfrm>
                <a:off x="4807638" y="3368992"/>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48" name="Oval 347">
                <a:extLst>
                  <a:ext uri="{FF2B5EF4-FFF2-40B4-BE49-F238E27FC236}">
                    <a16:creationId xmlns:a16="http://schemas.microsoft.com/office/drawing/2014/main" id="{8365ED98-9400-4D6E-BC10-78E5CA93281F}"/>
                  </a:ext>
                </a:extLst>
              </p:cNvPr>
              <p:cNvSpPr>
                <a:spLocks noChangeAspect="1"/>
              </p:cNvSpPr>
              <p:nvPr/>
            </p:nvSpPr>
            <p:spPr>
              <a:xfrm>
                <a:off x="5130936" y="3404303"/>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49" name="Oval 348">
                <a:extLst>
                  <a:ext uri="{FF2B5EF4-FFF2-40B4-BE49-F238E27FC236}">
                    <a16:creationId xmlns:a16="http://schemas.microsoft.com/office/drawing/2014/main" id="{436D99E8-4C24-4BA3-82E1-B90501D39B98}"/>
                  </a:ext>
                </a:extLst>
              </p:cNvPr>
              <p:cNvSpPr>
                <a:spLocks noChangeAspect="1"/>
              </p:cNvSpPr>
              <p:nvPr/>
            </p:nvSpPr>
            <p:spPr>
              <a:xfrm>
                <a:off x="5797065" y="364614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50" name="Oval 349">
                <a:extLst>
                  <a:ext uri="{FF2B5EF4-FFF2-40B4-BE49-F238E27FC236}">
                    <a16:creationId xmlns:a16="http://schemas.microsoft.com/office/drawing/2014/main" id="{ED51D14F-69AD-413D-883C-D475F9ACBB98}"/>
                  </a:ext>
                </a:extLst>
              </p:cNvPr>
              <p:cNvSpPr>
                <a:spLocks noChangeAspect="1"/>
              </p:cNvSpPr>
              <p:nvPr/>
            </p:nvSpPr>
            <p:spPr>
              <a:xfrm>
                <a:off x="5463696" y="3633462"/>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51" name="Oval 350">
                <a:extLst>
                  <a:ext uri="{FF2B5EF4-FFF2-40B4-BE49-F238E27FC236}">
                    <a16:creationId xmlns:a16="http://schemas.microsoft.com/office/drawing/2014/main" id="{9CF8C17F-B1BB-4B8C-B8F6-A455FF1E30CE}"/>
                  </a:ext>
                </a:extLst>
              </p:cNvPr>
              <p:cNvSpPr>
                <a:spLocks noChangeAspect="1"/>
              </p:cNvSpPr>
              <p:nvPr/>
            </p:nvSpPr>
            <p:spPr>
              <a:xfrm>
                <a:off x="4600725" y="275867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52" name="Oval 351">
                <a:extLst>
                  <a:ext uri="{FF2B5EF4-FFF2-40B4-BE49-F238E27FC236}">
                    <a16:creationId xmlns:a16="http://schemas.microsoft.com/office/drawing/2014/main" id="{B5E36990-B662-477F-B567-366CE535B197}"/>
                  </a:ext>
                </a:extLst>
              </p:cNvPr>
              <p:cNvSpPr>
                <a:spLocks noChangeAspect="1"/>
              </p:cNvSpPr>
              <p:nvPr/>
            </p:nvSpPr>
            <p:spPr>
              <a:xfrm>
                <a:off x="5852313" y="3796155"/>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53" name="Oval 352">
                <a:extLst>
                  <a:ext uri="{FF2B5EF4-FFF2-40B4-BE49-F238E27FC236}">
                    <a16:creationId xmlns:a16="http://schemas.microsoft.com/office/drawing/2014/main" id="{E42DE5F6-5EE6-4CFC-A145-568D5C49E9B1}"/>
                  </a:ext>
                </a:extLst>
              </p:cNvPr>
              <p:cNvSpPr>
                <a:spLocks noChangeAspect="1"/>
              </p:cNvSpPr>
              <p:nvPr/>
            </p:nvSpPr>
            <p:spPr>
              <a:xfrm>
                <a:off x="5940066" y="407523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54" name="Oval 353">
                <a:extLst>
                  <a:ext uri="{FF2B5EF4-FFF2-40B4-BE49-F238E27FC236}">
                    <a16:creationId xmlns:a16="http://schemas.microsoft.com/office/drawing/2014/main" id="{9EC7DCFE-0CD7-4174-9F84-0A011C6C9C0C}"/>
                  </a:ext>
                </a:extLst>
              </p:cNvPr>
              <p:cNvSpPr>
                <a:spLocks noChangeAspect="1"/>
              </p:cNvSpPr>
              <p:nvPr/>
            </p:nvSpPr>
            <p:spPr>
              <a:xfrm>
                <a:off x="5600972" y="3754803"/>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55" name="Oval 354">
                <a:extLst>
                  <a:ext uri="{FF2B5EF4-FFF2-40B4-BE49-F238E27FC236}">
                    <a16:creationId xmlns:a16="http://schemas.microsoft.com/office/drawing/2014/main" id="{6C0B6735-CFD1-4BE6-92E8-AB2F1DCC849D}"/>
                  </a:ext>
                </a:extLst>
              </p:cNvPr>
              <p:cNvSpPr>
                <a:spLocks noChangeAspect="1"/>
              </p:cNvSpPr>
              <p:nvPr/>
            </p:nvSpPr>
            <p:spPr>
              <a:xfrm>
                <a:off x="4753125" y="291107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56" name="Oval 355">
                <a:extLst>
                  <a:ext uri="{FF2B5EF4-FFF2-40B4-BE49-F238E27FC236}">
                    <a16:creationId xmlns:a16="http://schemas.microsoft.com/office/drawing/2014/main" id="{526C8FB7-CF26-44A7-99FC-B6BB5263C657}"/>
                  </a:ext>
                </a:extLst>
              </p:cNvPr>
              <p:cNvSpPr>
                <a:spLocks noChangeAspect="1"/>
              </p:cNvSpPr>
              <p:nvPr/>
            </p:nvSpPr>
            <p:spPr>
              <a:xfrm>
                <a:off x="6191550" y="3810715"/>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57" name="Oval 356">
                <a:extLst>
                  <a:ext uri="{FF2B5EF4-FFF2-40B4-BE49-F238E27FC236}">
                    <a16:creationId xmlns:a16="http://schemas.microsoft.com/office/drawing/2014/main" id="{37D51F0E-D116-47E5-8E93-66D9B5DAADBA}"/>
                  </a:ext>
                </a:extLst>
              </p:cNvPr>
              <p:cNvSpPr>
                <a:spLocks noChangeAspect="1"/>
              </p:cNvSpPr>
              <p:nvPr/>
            </p:nvSpPr>
            <p:spPr>
              <a:xfrm>
                <a:off x="6507828" y="380201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58" name="Oval 357">
                <a:extLst>
                  <a:ext uri="{FF2B5EF4-FFF2-40B4-BE49-F238E27FC236}">
                    <a16:creationId xmlns:a16="http://schemas.microsoft.com/office/drawing/2014/main" id="{75DA3D24-08FD-418C-AF51-AAA4D1861303}"/>
                  </a:ext>
                </a:extLst>
              </p:cNvPr>
              <p:cNvSpPr>
                <a:spLocks noChangeAspect="1"/>
              </p:cNvSpPr>
              <p:nvPr/>
            </p:nvSpPr>
            <p:spPr>
              <a:xfrm>
                <a:off x="2203927" y="362790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59" name="Oval 358">
                <a:extLst>
                  <a:ext uri="{FF2B5EF4-FFF2-40B4-BE49-F238E27FC236}">
                    <a16:creationId xmlns:a16="http://schemas.microsoft.com/office/drawing/2014/main" id="{0379EE6B-12DD-40B2-A381-3B3C50E6D363}"/>
                  </a:ext>
                </a:extLst>
              </p:cNvPr>
              <p:cNvSpPr>
                <a:spLocks noChangeAspect="1"/>
              </p:cNvSpPr>
              <p:nvPr/>
            </p:nvSpPr>
            <p:spPr>
              <a:xfrm>
                <a:off x="2841526" y="303340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60" name="Oval 359">
                <a:extLst>
                  <a:ext uri="{FF2B5EF4-FFF2-40B4-BE49-F238E27FC236}">
                    <a16:creationId xmlns:a16="http://schemas.microsoft.com/office/drawing/2014/main" id="{1F6C50BA-1B13-4A26-9273-D598FDF071F0}"/>
                  </a:ext>
                </a:extLst>
              </p:cNvPr>
              <p:cNvSpPr>
                <a:spLocks noChangeAspect="1"/>
              </p:cNvSpPr>
              <p:nvPr/>
            </p:nvSpPr>
            <p:spPr>
              <a:xfrm>
                <a:off x="2306345" y="454295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61" name="Oval 360">
                <a:extLst>
                  <a:ext uri="{FF2B5EF4-FFF2-40B4-BE49-F238E27FC236}">
                    <a16:creationId xmlns:a16="http://schemas.microsoft.com/office/drawing/2014/main" id="{FE5D1397-BB93-4229-AFD8-9F5947F63EF0}"/>
                  </a:ext>
                </a:extLst>
              </p:cNvPr>
              <p:cNvSpPr>
                <a:spLocks noChangeAspect="1"/>
              </p:cNvSpPr>
              <p:nvPr/>
            </p:nvSpPr>
            <p:spPr>
              <a:xfrm>
                <a:off x="3608638" y="310974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62" name="Oval 361">
                <a:extLst>
                  <a:ext uri="{FF2B5EF4-FFF2-40B4-BE49-F238E27FC236}">
                    <a16:creationId xmlns:a16="http://schemas.microsoft.com/office/drawing/2014/main" id="{9F8695FF-D7C0-4AFD-850B-F7F6C09B4E72}"/>
                  </a:ext>
                </a:extLst>
              </p:cNvPr>
              <p:cNvSpPr>
                <a:spLocks noChangeAspect="1"/>
              </p:cNvSpPr>
              <p:nvPr/>
            </p:nvSpPr>
            <p:spPr>
              <a:xfrm>
                <a:off x="5118474" y="3266485"/>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63" name="Oval 362">
                <a:extLst>
                  <a:ext uri="{FF2B5EF4-FFF2-40B4-BE49-F238E27FC236}">
                    <a16:creationId xmlns:a16="http://schemas.microsoft.com/office/drawing/2014/main" id="{1EB12D5B-D67E-4770-BF73-19404EB837C3}"/>
                  </a:ext>
                </a:extLst>
              </p:cNvPr>
              <p:cNvSpPr>
                <a:spLocks noChangeAspect="1"/>
              </p:cNvSpPr>
              <p:nvPr/>
            </p:nvSpPr>
            <p:spPr>
              <a:xfrm>
                <a:off x="5899483" y="3507477"/>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64" name="Oval 363">
                <a:extLst>
                  <a:ext uri="{FF2B5EF4-FFF2-40B4-BE49-F238E27FC236}">
                    <a16:creationId xmlns:a16="http://schemas.microsoft.com/office/drawing/2014/main" id="{891DD5C2-5287-40C7-8398-83DCCE073B0B}"/>
                  </a:ext>
                </a:extLst>
              </p:cNvPr>
              <p:cNvSpPr>
                <a:spLocks noChangeAspect="1"/>
              </p:cNvSpPr>
              <p:nvPr/>
            </p:nvSpPr>
            <p:spPr>
              <a:xfrm>
                <a:off x="6266075" y="363430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65" name="Oval 364">
                <a:extLst>
                  <a:ext uri="{FF2B5EF4-FFF2-40B4-BE49-F238E27FC236}">
                    <a16:creationId xmlns:a16="http://schemas.microsoft.com/office/drawing/2014/main" id="{056F2349-6A8B-474D-8299-FD4CEB16C633}"/>
                  </a:ext>
                </a:extLst>
              </p:cNvPr>
              <p:cNvSpPr>
                <a:spLocks noChangeAspect="1"/>
              </p:cNvSpPr>
              <p:nvPr/>
            </p:nvSpPr>
            <p:spPr>
              <a:xfrm>
                <a:off x="6260549" y="401621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66" name="Oval 365">
                <a:extLst>
                  <a:ext uri="{FF2B5EF4-FFF2-40B4-BE49-F238E27FC236}">
                    <a16:creationId xmlns:a16="http://schemas.microsoft.com/office/drawing/2014/main" id="{1AAE460F-13C6-49E0-862A-679FE8F43A1C}"/>
                  </a:ext>
                </a:extLst>
              </p:cNvPr>
              <p:cNvSpPr>
                <a:spLocks noChangeAspect="1"/>
              </p:cNvSpPr>
              <p:nvPr/>
            </p:nvSpPr>
            <p:spPr>
              <a:xfrm>
                <a:off x="5915179" y="391120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67" name="Oval 366">
                <a:extLst>
                  <a:ext uri="{FF2B5EF4-FFF2-40B4-BE49-F238E27FC236}">
                    <a16:creationId xmlns:a16="http://schemas.microsoft.com/office/drawing/2014/main" id="{B1CB689B-01B1-4075-B623-86E4FDD941BB}"/>
                  </a:ext>
                </a:extLst>
              </p:cNvPr>
              <p:cNvSpPr>
                <a:spLocks noChangeAspect="1"/>
              </p:cNvSpPr>
              <p:nvPr/>
            </p:nvSpPr>
            <p:spPr>
              <a:xfrm>
                <a:off x="3713255" y="223732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68" name="Oval 367">
                <a:extLst>
                  <a:ext uri="{FF2B5EF4-FFF2-40B4-BE49-F238E27FC236}">
                    <a16:creationId xmlns:a16="http://schemas.microsoft.com/office/drawing/2014/main" id="{DABDDA41-564A-4275-B993-2A0F4EDD68EB}"/>
                  </a:ext>
                </a:extLst>
              </p:cNvPr>
              <p:cNvSpPr>
                <a:spLocks noChangeAspect="1"/>
              </p:cNvSpPr>
              <p:nvPr/>
            </p:nvSpPr>
            <p:spPr>
              <a:xfrm>
                <a:off x="4572000" y="218611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69" name="Oval 368">
                <a:extLst>
                  <a:ext uri="{FF2B5EF4-FFF2-40B4-BE49-F238E27FC236}">
                    <a16:creationId xmlns:a16="http://schemas.microsoft.com/office/drawing/2014/main" id="{3C5F9784-BD94-40C9-9E81-5466024AC7DC}"/>
                  </a:ext>
                </a:extLst>
              </p:cNvPr>
              <p:cNvSpPr>
                <a:spLocks noChangeAspect="1"/>
              </p:cNvSpPr>
              <p:nvPr/>
            </p:nvSpPr>
            <p:spPr>
              <a:xfrm>
                <a:off x="3858299" y="234233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70" name="Oval 369">
                <a:extLst>
                  <a:ext uri="{FF2B5EF4-FFF2-40B4-BE49-F238E27FC236}">
                    <a16:creationId xmlns:a16="http://schemas.microsoft.com/office/drawing/2014/main" id="{8D6BC7D3-EA74-4126-8152-F0CD16365144}"/>
                  </a:ext>
                </a:extLst>
              </p:cNvPr>
              <p:cNvSpPr>
                <a:spLocks noChangeAspect="1"/>
              </p:cNvSpPr>
              <p:nvPr/>
            </p:nvSpPr>
            <p:spPr>
              <a:xfrm>
                <a:off x="1771182" y="465269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71" name="Oval 370">
                <a:extLst>
                  <a:ext uri="{FF2B5EF4-FFF2-40B4-BE49-F238E27FC236}">
                    <a16:creationId xmlns:a16="http://schemas.microsoft.com/office/drawing/2014/main" id="{5F63BC93-780C-4E9D-8124-A56845286D0B}"/>
                  </a:ext>
                </a:extLst>
              </p:cNvPr>
              <p:cNvSpPr>
                <a:spLocks noChangeAspect="1"/>
              </p:cNvSpPr>
              <p:nvPr/>
            </p:nvSpPr>
            <p:spPr>
              <a:xfrm>
                <a:off x="1724937" y="4505617"/>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72" name="Oval 371">
                <a:extLst>
                  <a:ext uri="{FF2B5EF4-FFF2-40B4-BE49-F238E27FC236}">
                    <a16:creationId xmlns:a16="http://schemas.microsoft.com/office/drawing/2014/main" id="{DF8F1523-7C01-4A35-BB76-277F5A81987D}"/>
                  </a:ext>
                </a:extLst>
              </p:cNvPr>
              <p:cNvSpPr>
                <a:spLocks noChangeAspect="1"/>
              </p:cNvSpPr>
              <p:nvPr/>
            </p:nvSpPr>
            <p:spPr>
              <a:xfrm>
                <a:off x="1873600" y="475511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73" name="Oval 372">
                <a:extLst>
                  <a:ext uri="{FF2B5EF4-FFF2-40B4-BE49-F238E27FC236}">
                    <a16:creationId xmlns:a16="http://schemas.microsoft.com/office/drawing/2014/main" id="{79E564AE-54C8-4CC5-9D80-CDE68390C524}"/>
                  </a:ext>
                </a:extLst>
              </p:cNvPr>
              <p:cNvSpPr>
                <a:spLocks noChangeAspect="1"/>
              </p:cNvSpPr>
              <p:nvPr/>
            </p:nvSpPr>
            <p:spPr>
              <a:xfrm>
                <a:off x="2113007" y="458776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74" name="Oval 373">
                <a:extLst>
                  <a:ext uri="{FF2B5EF4-FFF2-40B4-BE49-F238E27FC236}">
                    <a16:creationId xmlns:a16="http://schemas.microsoft.com/office/drawing/2014/main" id="{E535FF08-6C75-408A-9951-B4B5B7F64196}"/>
                  </a:ext>
                </a:extLst>
              </p:cNvPr>
              <p:cNvSpPr>
                <a:spLocks noChangeAspect="1"/>
              </p:cNvSpPr>
              <p:nvPr/>
            </p:nvSpPr>
            <p:spPr>
              <a:xfrm>
                <a:off x="6587621" y="357061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75" name="Oval 374">
                <a:extLst>
                  <a:ext uri="{FF2B5EF4-FFF2-40B4-BE49-F238E27FC236}">
                    <a16:creationId xmlns:a16="http://schemas.microsoft.com/office/drawing/2014/main" id="{A393F6B1-65E0-4360-88F8-0092AD59D405}"/>
                  </a:ext>
                </a:extLst>
              </p:cNvPr>
              <p:cNvSpPr>
                <a:spLocks noChangeAspect="1"/>
              </p:cNvSpPr>
              <p:nvPr/>
            </p:nvSpPr>
            <p:spPr>
              <a:xfrm>
                <a:off x="6656683" y="3307977"/>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76" name="Oval 375">
                <a:extLst>
                  <a:ext uri="{FF2B5EF4-FFF2-40B4-BE49-F238E27FC236}">
                    <a16:creationId xmlns:a16="http://schemas.microsoft.com/office/drawing/2014/main" id="{50C17AEE-30AC-4EB1-AF62-1A4949D152B3}"/>
                  </a:ext>
                </a:extLst>
              </p:cNvPr>
              <p:cNvSpPr>
                <a:spLocks noChangeAspect="1"/>
              </p:cNvSpPr>
              <p:nvPr/>
            </p:nvSpPr>
            <p:spPr>
              <a:xfrm>
                <a:off x="6718166" y="3444423"/>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77" name="Oval 376">
                <a:extLst>
                  <a:ext uri="{FF2B5EF4-FFF2-40B4-BE49-F238E27FC236}">
                    <a16:creationId xmlns:a16="http://schemas.microsoft.com/office/drawing/2014/main" id="{D1FFA882-A305-486B-918F-DC1641F35ABD}"/>
                  </a:ext>
                </a:extLst>
              </p:cNvPr>
              <p:cNvSpPr>
                <a:spLocks noChangeAspect="1"/>
              </p:cNvSpPr>
              <p:nvPr/>
            </p:nvSpPr>
            <p:spPr>
              <a:xfrm>
                <a:off x="6769375" y="3186225"/>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78" name="Oval 377">
                <a:extLst>
                  <a:ext uri="{FF2B5EF4-FFF2-40B4-BE49-F238E27FC236}">
                    <a16:creationId xmlns:a16="http://schemas.microsoft.com/office/drawing/2014/main" id="{54C38636-68CD-49F7-B28B-FA7EB427ADD5}"/>
                  </a:ext>
                </a:extLst>
              </p:cNvPr>
              <p:cNvSpPr>
                <a:spLocks noChangeAspect="1"/>
              </p:cNvSpPr>
              <p:nvPr/>
            </p:nvSpPr>
            <p:spPr>
              <a:xfrm>
                <a:off x="6567474" y="341311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79" name="Oval 378">
                <a:extLst>
                  <a:ext uri="{FF2B5EF4-FFF2-40B4-BE49-F238E27FC236}">
                    <a16:creationId xmlns:a16="http://schemas.microsoft.com/office/drawing/2014/main" id="{130684FA-256D-469A-BCCB-FA1FE4196D7F}"/>
                  </a:ext>
                </a:extLst>
              </p:cNvPr>
              <p:cNvSpPr>
                <a:spLocks noChangeAspect="1"/>
              </p:cNvSpPr>
              <p:nvPr/>
            </p:nvSpPr>
            <p:spPr>
              <a:xfrm>
                <a:off x="6392702" y="346815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80" name="Oval 379">
                <a:extLst>
                  <a:ext uri="{FF2B5EF4-FFF2-40B4-BE49-F238E27FC236}">
                    <a16:creationId xmlns:a16="http://schemas.microsoft.com/office/drawing/2014/main" id="{14177614-E586-4969-B721-8BAFDB6AE43C}"/>
                  </a:ext>
                </a:extLst>
              </p:cNvPr>
              <p:cNvSpPr>
                <a:spLocks noChangeAspect="1"/>
              </p:cNvSpPr>
              <p:nvPr/>
            </p:nvSpPr>
            <p:spPr>
              <a:xfrm>
                <a:off x="6495120" y="325755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grpSp>
        <p:sp>
          <p:nvSpPr>
            <p:cNvPr id="4" name="Freeform: Shape 3">
              <a:extLst>
                <a:ext uri="{FF2B5EF4-FFF2-40B4-BE49-F238E27FC236}">
                  <a16:creationId xmlns:a16="http://schemas.microsoft.com/office/drawing/2014/main" id="{19F38FCE-C5A9-4D1E-AB26-9FEE2DCDBE61}"/>
                </a:ext>
              </a:extLst>
            </p:cNvPr>
            <p:cNvSpPr/>
            <p:nvPr/>
          </p:nvSpPr>
          <p:spPr>
            <a:xfrm>
              <a:off x="3147237" y="4535677"/>
              <a:ext cx="2828261" cy="1322865"/>
            </a:xfrm>
            <a:custGeom>
              <a:avLst/>
              <a:gdLst>
                <a:gd name="connsiteX0" fmla="*/ 0 w 2828261"/>
                <a:gd name="connsiteY0" fmla="*/ 1322865 h 1322865"/>
                <a:gd name="connsiteX1" fmla="*/ 276447 w 2828261"/>
                <a:gd name="connsiteY1" fmla="*/ 1099581 h 1322865"/>
                <a:gd name="connsiteX2" fmla="*/ 457200 w 2828261"/>
                <a:gd name="connsiteY2" fmla="*/ 727441 h 1322865"/>
                <a:gd name="connsiteX3" fmla="*/ 723014 w 2828261"/>
                <a:gd name="connsiteY3" fmla="*/ 461628 h 1322865"/>
                <a:gd name="connsiteX4" fmla="*/ 1127051 w 2828261"/>
                <a:gd name="connsiteY4" fmla="*/ 153283 h 1322865"/>
                <a:gd name="connsiteX5" fmla="*/ 1329070 w 2828261"/>
                <a:gd name="connsiteY5" fmla="*/ 4428 h 1322865"/>
                <a:gd name="connsiteX6" fmla="*/ 1594884 w 2828261"/>
                <a:gd name="connsiteY6" fmla="*/ 68223 h 1322865"/>
                <a:gd name="connsiteX7" fmla="*/ 1786270 w 2828261"/>
                <a:gd name="connsiteY7" fmla="*/ 355302 h 1322865"/>
                <a:gd name="connsiteX8" fmla="*/ 1935126 w 2828261"/>
                <a:gd name="connsiteY8" fmla="*/ 504158 h 1322865"/>
                <a:gd name="connsiteX9" fmla="*/ 2254103 w 2828261"/>
                <a:gd name="connsiteY9" fmla="*/ 727441 h 1322865"/>
                <a:gd name="connsiteX10" fmla="*/ 2371061 w 2828261"/>
                <a:gd name="connsiteY10" fmla="*/ 855032 h 1322865"/>
                <a:gd name="connsiteX11" fmla="*/ 2583712 w 2828261"/>
                <a:gd name="connsiteY11" fmla="*/ 844400 h 1322865"/>
                <a:gd name="connsiteX12" fmla="*/ 2690037 w 2828261"/>
                <a:gd name="connsiteY12" fmla="*/ 716809 h 1322865"/>
                <a:gd name="connsiteX13" fmla="*/ 2828261 w 2828261"/>
                <a:gd name="connsiteY13" fmla="*/ 493525 h 1322865"/>
                <a:gd name="connsiteX0" fmla="*/ 0 w 2828261"/>
                <a:gd name="connsiteY0" fmla="*/ 1322865 h 1322865"/>
                <a:gd name="connsiteX1" fmla="*/ 276447 w 2828261"/>
                <a:gd name="connsiteY1" fmla="*/ 1099581 h 1322865"/>
                <a:gd name="connsiteX2" fmla="*/ 457200 w 2828261"/>
                <a:gd name="connsiteY2" fmla="*/ 727441 h 1322865"/>
                <a:gd name="connsiteX3" fmla="*/ 723014 w 2828261"/>
                <a:gd name="connsiteY3" fmla="*/ 461628 h 1322865"/>
                <a:gd name="connsiteX4" fmla="*/ 1127051 w 2828261"/>
                <a:gd name="connsiteY4" fmla="*/ 153283 h 1322865"/>
                <a:gd name="connsiteX5" fmla="*/ 1329070 w 2828261"/>
                <a:gd name="connsiteY5" fmla="*/ 4428 h 1322865"/>
                <a:gd name="connsiteX6" fmla="*/ 1594884 w 2828261"/>
                <a:gd name="connsiteY6" fmla="*/ 68223 h 1322865"/>
                <a:gd name="connsiteX7" fmla="*/ 1786270 w 2828261"/>
                <a:gd name="connsiteY7" fmla="*/ 355302 h 1322865"/>
                <a:gd name="connsiteX8" fmla="*/ 1935126 w 2828261"/>
                <a:gd name="connsiteY8" fmla="*/ 504158 h 1322865"/>
                <a:gd name="connsiteX9" fmla="*/ 2254103 w 2828261"/>
                <a:gd name="connsiteY9" fmla="*/ 727441 h 1322865"/>
                <a:gd name="connsiteX10" fmla="*/ 2392326 w 2828261"/>
                <a:gd name="connsiteY10" fmla="*/ 971990 h 1322865"/>
                <a:gd name="connsiteX11" fmla="*/ 2583712 w 2828261"/>
                <a:gd name="connsiteY11" fmla="*/ 844400 h 1322865"/>
                <a:gd name="connsiteX12" fmla="*/ 2690037 w 2828261"/>
                <a:gd name="connsiteY12" fmla="*/ 716809 h 1322865"/>
                <a:gd name="connsiteX13" fmla="*/ 2828261 w 2828261"/>
                <a:gd name="connsiteY13" fmla="*/ 493525 h 1322865"/>
                <a:gd name="connsiteX0" fmla="*/ 0 w 2828261"/>
                <a:gd name="connsiteY0" fmla="*/ 1322865 h 1322865"/>
                <a:gd name="connsiteX1" fmla="*/ 276447 w 2828261"/>
                <a:gd name="connsiteY1" fmla="*/ 1099581 h 1322865"/>
                <a:gd name="connsiteX2" fmla="*/ 457200 w 2828261"/>
                <a:gd name="connsiteY2" fmla="*/ 727441 h 1322865"/>
                <a:gd name="connsiteX3" fmla="*/ 723014 w 2828261"/>
                <a:gd name="connsiteY3" fmla="*/ 461628 h 1322865"/>
                <a:gd name="connsiteX4" fmla="*/ 1127051 w 2828261"/>
                <a:gd name="connsiteY4" fmla="*/ 153283 h 1322865"/>
                <a:gd name="connsiteX5" fmla="*/ 1329070 w 2828261"/>
                <a:gd name="connsiteY5" fmla="*/ 4428 h 1322865"/>
                <a:gd name="connsiteX6" fmla="*/ 1594884 w 2828261"/>
                <a:gd name="connsiteY6" fmla="*/ 68223 h 1322865"/>
                <a:gd name="connsiteX7" fmla="*/ 1786270 w 2828261"/>
                <a:gd name="connsiteY7" fmla="*/ 355302 h 1322865"/>
                <a:gd name="connsiteX8" fmla="*/ 1935126 w 2828261"/>
                <a:gd name="connsiteY8" fmla="*/ 504158 h 1322865"/>
                <a:gd name="connsiteX9" fmla="*/ 2254103 w 2828261"/>
                <a:gd name="connsiteY9" fmla="*/ 727441 h 1322865"/>
                <a:gd name="connsiteX10" fmla="*/ 2392326 w 2828261"/>
                <a:gd name="connsiteY10" fmla="*/ 971990 h 1322865"/>
                <a:gd name="connsiteX11" fmla="*/ 2626242 w 2828261"/>
                <a:gd name="connsiteY11" fmla="*/ 886930 h 1322865"/>
                <a:gd name="connsiteX12" fmla="*/ 2690037 w 2828261"/>
                <a:gd name="connsiteY12" fmla="*/ 716809 h 1322865"/>
                <a:gd name="connsiteX13" fmla="*/ 2828261 w 2828261"/>
                <a:gd name="connsiteY13" fmla="*/ 493525 h 13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8261" h="1322865">
                  <a:moveTo>
                    <a:pt x="0" y="1322865"/>
                  </a:moveTo>
                  <a:cubicBezTo>
                    <a:pt x="100123" y="1260841"/>
                    <a:pt x="200247" y="1198818"/>
                    <a:pt x="276447" y="1099581"/>
                  </a:cubicBezTo>
                  <a:cubicBezTo>
                    <a:pt x="352647" y="1000344"/>
                    <a:pt x="382772" y="833766"/>
                    <a:pt x="457200" y="727441"/>
                  </a:cubicBezTo>
                  <a:cubicBezTo>
                    <a:pt x="531628" y="621116"/>
                    <a:pt x="611372" y="557321"/>
                    <a:pt x="723014" y="461628"/>
                  </a:cubicBezTo>
                  <a:cubicBezTo>
                    <a:pt x="834656" y="365935"/>
                    <a:pt x="1026042" y="229483"/>
                    <a:pt x="1127051" y="153283"/>
                  </a:cubicBezTo>
                  <a:cubicBezTo>
                    <a:pt x="1228060" y="77083"/>
                    <a:pt x="1251098" y="18605"/>
                    <a:pt x="1329070" y="4428"/>
                  </a:cubicBezTo>
                  <a:cubicBezTo>
                    <a:pt x="1407042" y="-9749"/>
                    <a:pt x="1518684" y="9744"/>
                    <a:pt x="1594884" y="68223"/>
                  </a:cubicBezTo>
                  <a:cubicBezTo>
                    <a:pt x="1671084" y="126702"/>
                    <a:pt x="1729563" y="282646"/>
                    <a:pt x="1786270" y="355302"/>
                  </a:cubicBezTo>
                  <a:cubicBezTo>
                    <a:pt x="1842977" y="427958"/>
                    <a:pt x="1857154" y="442135"/>
                    <a:pt x="1935126" y="504158"/>
                  </a:cubicBezTo>
                  <a:cubicBezTo>
                    <a:pt x="2013098" y="566181"/>
                    <a:pt x="2177903" y="649469"/>
                    <a:pt x="2254103" y="727441"/>
                  </a:cubicBezTo>
                  <a:cubicBezTo>
                    <a:pt x="2330303" y="805413"/>
                    <a:pt x="2330303" y="945408"/>
                    <a:pt x="2392326" y="971990"/>
                  </a:cubicBezTo>
                  <a:cubicBezTo>
                    <a:pt x="2454349" y="998572"/>
                    <a:pt x="2576624" y="929460"/>
                    <a:pt x="2626242" y="886930"/>
                  </a:cubicBezTo>
                  <a:cubicBezTo>
                    <a:pt x="2675860" y="844400"/>
                    <a:pt x="2656367" y="782377"/>
                    <a:pt x="2690037" y="716809"/>
                  </a:cubicBezTo>
                  <a:cubicBezTo>
                    <a:pt x="2723707" y="651242"/>
                    <a:pt x="2787503" y="537827"/>
                    <a:pt x="2828261" y="493525"/>
                  </a:cubicBezTo>
                </a:path>
              </a:pathLst>
            </a:custGeom>
            <a:noFill/>
            <a:ln w="28575" cap="flat" cmpd="sng" algn="ctr">
              <a:solidFill>
                <a:srgbClr val="C00000"/>
              </a:solidFill>
              <a:prstDash val="solid"/>
            </a:ln>
            <a:effectLst/>
          </p:spPr>
          <p:txBody>
            <a:bodyPr rtlCol="0" anchor="ctr"/>
            <a:lstStyle/>
            <a:p>
              <a:pPr algn="ctr"/>
              <a:endParaRPr lang="en-US" dirty="0"/>
            </a:p>
          </p:txBody>
        </p:sp>
        <mc:AlternateContent xmlns:mc="http://schemas.openxmlformats.org/markup-compatibility/2006" xmlns:a14="http://schemas.microsoft.com/office/drawing/2010/main">
          <mc:Choice Requires="a14">
            <p:sp>
              <p:nvSpPr>
                <p:cNvPr id="382" name="TextBox 381">
                  <a:extLst>
                    <a:ext uri="{FF2B5EF4-FFF2-40B4-BE49-F238E27FC236}">
                      <a16:creationId xmlns:a16="http://schemas.microsoft.com/office/drawing/2014/main" id="{30077A76-8F16-44C7-932B-D94379D245D9}"/>
                    </a:ext>
                  </a:extLst>
                </p:cNvPr>
                <p:cNvSpPr txBox="1"/>
                <p:nvPr/>
              </p:nvSpPr>
              <p:spPr>
                <a:xfrm>
                  <a:off x="4248202" y="4001569"/>
                  <a:ext cx="66184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ea typeface="Cambria Math" panose="02040503050406030204" pitchFamily="18" charset="0"/>
                          </a:rPr>
                          <m:t>=50</m:t>
                        </m:r>
                      </m:oMath>
                    </m:oMathPara>
                  </a14:m>
                  <a:endParaRPr lang="en-US" sz="1600" dirty="0"/>
                </a:p>
              </p:txBody>
            </p:sp>
          </mc:Choice>
          <mc:Fallback xmlns="">
            <p:sp>
              <p:nvSpPr>
                <p:cNvPr id="382" name="TextBox 381">
                  <a:extLst>
                    <a:ext uri="{FF2B5EF4-FFF2-40B4-BE49-F238E27FC236}">
                      <a16:creationId xmlns:a16="http://schemas.microsoft.com/office/drawing/2014/main" id="{30077A76-8F16-44C7-932B-D94379D245D9}"/>
                    </a:ext>
                  </a:extLst>
                </p:cNvPr>
                <p:cNvSpPr txBox="1">
                  <a:spLocks noRot="1" noChangeAspect="1" noMove="1" noResize="1" noEditPoints="1" noAdjustHandles="1" noChangeArrowheads="1" noChangeShapeType="1" noTextEdit="1"/>
                </p:cNvSpPr>
                <p:nvPr/>
              </p:nvSpPr>
              <p:spPr>
                <a:xfrm>
                  <a:off x="4248202" y="4001569"/>
                  <a:ext cx="661848" cy="246221"/>
                </a:xfrm>
                <a:prstGeom prst="rect">
                  <a:avLst/>
                </a:prstGeom>
                <a:blipFill>
                  <a:blip r:embed="rId4"/>
                  <a:stretch>
                    <a:fillRect l="-7407" r="-6481" b="-4878"/>
                  </a:stretch>
                </a:blipFill>
              </p:spPr>
              <p:txBody>
                <a:bodyPr/>
                <a:lstStyle/>
                <a:p>
                  <a:r>
                    <a:rPr lang="en-US">
                      <a:noFill/>
                    </a:rPr>
                    <a:t> </a:t>
                  </a:r>
                </a:p>
              </p:txBody>
            </p:sp>
          </mc:Fallback>
        </mc:AlternateContent>
      </p:grpSp>
    </p:spTree>
    <p:extLst>
      <p:ext uri="{BB962C8B-B14F-4D97-AF65-F5344CB8AC3E}">
        <p14:creationId xmlns:p14="http://schemas.microsoft.com/office/powerpoint/2010/main" val="2103587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CDBD9816-EE40-4D21-AD5A-922CDD1BA014}"/>
              </a:ext>
            </a:extLst>
          </p:cNvPr>
          <p:cNvSpPr/>
          <p:nvPr/>
        </p:nvSpPr>
        <p:spPr>
          <a:xfrm>
            <a:off x="562406" y="2779001"/>
            <a:ext cx="4297010" cy="892552"/>
          </a:xfrm>
          <a:prstGeom prst="roundRect">
            <a:avLst>
              <a:gd name="adj" fmla="val 6571"/>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 name="Slide Number Placeholder 2">
            <a:extLst>
              <a:ext uri="{FF2B5EF4-FFF2-40B4-BE49-F238E27FC236}">
                <a16:creationId xmlns:a16="http://schemas.microsoft.com/office/drawing/2014/main" id="{71176FE6-7E11-42C1-838A-54442E336760}"/>
              </a:ext>
            </a:extLst>
          </p:cNvPr>
          <p:cNvSpPr>
            <a:spLocks noGrp="1"/>
          </p:cNvSpPr>
          <p:nvPr>
            <p:ph type="sldNum" sz="quarter" idx="12"/>
          </p:nvPr>
        </p:nvSpPr>
        <p:spPr/>
        <p:txBody>
          <a:bodyPr/>
          <a:lstStyle/>
          <a:p>
            <a:fld id="{A8160BDD-7155-D744-B749-9730458604AD}" type="slidenum">
              <a:rPr lang="en-US" smtClean="0"/>
              <a:t>15</a:t>
            </a:fld>
            <a:endParaRPr lang="en-US" dirty="0"/>
          </a:p>
        </p:txBody>
      </p:sp>
      <p:sp>
        <p:nvSpPr>
          <p:cNvPr id="4" name="Content Placeholder 3">
            <a:extLst>
              <a:ext uri="{FF2B5EF4-FFF2-40B4-BE49-F238E27FC236}">
                <a16:creationId xmlns:a16="http://schemas.microsoft.com/office/drawing/2014/main" id="{F793D2A1-D99C-492F-822B-6CEE38BBCC93}"/>
              </a:ext>
            </a:extLst>
          </p:cNvPr>
          <p:cNvSpPr>
            <a:spLocks noGrp="1"/>
          </p:cNvSpPr>
          <p:nvPr>
            <p:ph idx="1"/>
          </p:nvPr>
        </p:nvSpPr>
        <p:spPr>
          <a:xfrm>
            <a:off x="341925" y="4051888"/>
            <a:ext cx="8460150" cy="2171112"/>
          </a:xfrm>
        </p:spPr>
        <p:txBody>
          <a:bodyPr/>
          <a:lstStyle/>
          <a:p>
            <a:r>
              <a:rPr lang="en-US" dirty="0"/>
              <a:t>As before, this can be plugged into the normal equation to calculate the model parameters </a:t>
            </a:r>
            <a:r>
              <a:rPr lang="en-US" i="1" dirty="0">
                <a:latin typeface="Cambria Math" panose="02040503050406030204" pitchFamily="18" charset="0"/>
                <a:ea typeface="Cambria Math" panose="02040503050406030204" pitchFamily="18" charset="0"/>
              </a:rPr>
              <a:t>θ</a:t>
            </a:r>
            <a:r>
              <a:rPr lang="en-US" i="1" baseline="-25000" dirty="0">
                <a:latin typeface="Cambria Math" panose="02040503050406030204" pitchFamily="18" charset="0"/>
                <a:ea typeface="Cambria Math" panose="02040503050406030204" pitchFamily="18" charset="0"/>
              </a:rPr>
              <a:t>i</a:t>
            </a:r>
            <a:r>
              <a:rPr lang="en-US" dirty="0"/>
              <a:t>.</a:t>
            </a:r>
          </a:p>
          <a:p>
            <a:r>
              <a:rPr lang="en-US" dirty="0"/>
              <a:t>Combine this multi-parameter approach with a higher order approach:</a:t>
            </a:r>
          </a:p>
          <a:p>
            <a:pPr lvl="1"/>
            <a:r>
              <a:rPr lang="en-US" dirty="0"/>
              <a:t>By including transformations of the feature values.</a:t>
            </a:r>
          </a:p>
          <a:p>
            <a:pPr lvl="1"/>
            <a:r>
              <a:rPr lang="en-US" dirty="0"/>
              <a:t>To help generate a non-linear fit to data with multiple predictive features.</a:t>
            </a:r>
          </a:p>
        </p:txBody>
      </p:sp>
      <p:sp>
        <p:nvSpPr>
          <p:cNvPr id="2" name="Title 1">
            <a:extLst>
              <a:ext uri="{FF2B5EF4-FFF2-40B4-BE49-F238E27FC236}">
                <a16:creationId xmlns:a16="http://schemas.microsoft.com/office/drawing/2014/main" id="{7017E2DB-EA6F-41C7-944D-BE8C3A687E38}"/>
              </a:ext>
            </a:extLst>
          </p:cNvPr>
          <p:cNvSpPr>
            <a:spLocks noGrp="1"/>
          </p:cNvSpPr>
          <p:nvPr>
            <p:ph type="title"/>
          </p:nvPr>
        </p:nvSpPr>
        <p:spPr/>
        <p:txBody>
          <a:bodyPr/>
          <a:lstStyle/>
          <a:p>
            <a:r>
              <a:rPr lang="en-US" dirty="0"/>
              <a:t>Linear Model with Multiple Parameters</a:t>
            </a:r>
          </a:p>
        </p:txBody>
      </p:sp>
      <p:sp>
        <p:nvSpPr>
          <p:cNvPr id="6" name="Rectangle: Rounded Corners 5">
            <a:extLst>
              <a:ext uri="{FF2B5EF4-FFF2-40B4-BE49-F238E27FC236}">
                <a16:creationId xmlns:a16="http://schemas.microsoft.com/office/drawing/2014/main" id="{C6654413-9619-4AA6-BC83-E5203563169F}"/>
              </a:ext>
            </a:extLst>
          </p:cNvPr>
          <p:cNvSpPr/>
          <p:nvPr/>
        </p:nvSpPr>
        <p:spPr>
          <a:xfrm>
            <a:off x="562406" y="1242469"/>
            <a:ext cx="4297010" cy="1291951"/>
          </a:xfrm>
          <a:prstGeom prst="roundRect">
            <a:avLst>
              <a:gd name="adj" fmla="val 6571"/>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4BFCF18-49A5-4AD2-B1CB-B71139932F66}"/>
                  </a:ext>
                </a:extLst>
              </p:cNvPr>
              <p:cNvSpPr txBox="1"/>
              <p:nvPr/>
            </p:nvSpPr>
            <p:spPr>
              <a:xfrm>
                <a:off x="590632" y="2811726"/>
                <a:ext cx="3267113" cy="7849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panose="02040503050406030204" pitchFamily="18" charset="0"/>
                            </a:rPr>
                          </m:ctrlPr>
                        </m:dPr>
                        <m:e>
                          <m:m>
                            <m:mPr>
                              <m:mcs>
                                <m:mc>
                                  <m:mcPr>
                                    <m:count m:val="5"/>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1</m:t>
                                </m:r>
                              </m:e>
                              <m:e>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mi</m:t>
                                    </m:r>
                                  </m:e>
                                  <m:sub>
                                    <m:r>
                                      <a:rPr lang="en-US" b="0" i="1" smtClean="0">
                                        <a:solidFill>
                                          <a:schemeClr val="bg1"/>
                                        </a:solidFill>
                                        <a:latin typeface="Cambria Math" panose="02040503050406030204" pitchFamily="18" charset="0"/>
                                      </a:rPr>
                                      <m:t>1</m:t>
                                    </m:r>
                                  </m:sub>
                                </m:sSub>
                              </m:e>
                              <m:e>
                                <m:sSub>
                                  <m:sSubPr>
                                    <m:ctrlPr>
                                      <a:rPr lang="en-US"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make</m:t>
                                    </m:r>
                                  </m:e>
                                  <m:sub>
                                    <m:r>
                                      <a:rPr lang="en-US" b="0" i="1" smtClean="0">
                                        <a:solidFill>
                                          <a:schemeClr val="bg1"/>
                                        </a:solidFill>
                                        <a:latin typeface="Cambria Math" panose="02040503050406030204" pitchFamily="18" charset="0"/>
                                      </a:rPr>
                                      <m:t>1</m:t>
                                    </m:r>
                                  </m:sub>
                                </m:sSub>
                              </m:e>
                              <m:e>
                                <m:sSub>
                                  <m:sSubPr>
                                    <m:ctrlPr>
                                      <a:rPr lang="en-US"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mod</m:t>
                                    </m:r>
                                  </m:e>
                                  <m:sub>
                                    <m:r>
                                      <a:rPr lang="en-US" b="0" i="1" smtClean="0">
                                        <a:solidFill>
                                          <a:schemeClr val="bg1"/>
                                        </a:solidFill>
                                        <a:latin typeface="Cambria Math" panose="02040503050406030204" pitchFamily="18" charset="0"/>
                                      </a:rPr>
                                      <m:t>1</m:t>
                                    </m:r>
                                  </m:sub>
                                </m:sSub>
                              </m:e>
                              <m:e>
                                <m:sSub>
                                  <m:sSubPr>
                                    <m:ctrlPr>
                                      <a:rPr lang="en-US"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yr</m:t>
                                    </m:r>
                                  </m:e>
                                  <m:sub>
                                    <m:r>
                                      <a:rPr lang="en-US" b="0" i="1" smtClean="0">
                                        <a:solidFill>
                                          <a:schemeClr val="bg1"/>
                                        </a:solidFill>
                                        <a:latin typeface="Cambria Math" panose="02040503050406030204" pitchFamily="18" charset="0"/>
                                      </a:rPr>
                                      <m:t>1</m:t>
                                    </m:r>
                                  </m:sub>
                                </m:sSub>
                              </m:e>
                            </m:mr>
                            <m:mr>
                              <m:e>
                                <m:r>
                                  <a:rPr lang="en-US" i="1" smtClean="0">
                                    <a:solidFill>
                                      <a:schemeClr val="bg1"/>
                                    </a:solidFill>
                                    <a:latin typeface="Cambria Math" panose="02040503050406030204" pitchFamily="18" charset="0"/>
                                  </a:rPr>
                                  <m:t>⋮</m:t>
                                </m:r>
                              </m:e>
                              <m:e>
                                <m:r>
                                  <a:rPr lang="en-US" i="1" smtClean="0">
                                    <a:solidFill>
                                      <a:schemeClr val="bg1"/>
                                    </a:solidFill>
                                    <a:latin typeface="Cambria Math" panose="02040503050406030204" pitchFamily="18" charset="0"/>
                                  </a:rPr>
                                  <m:t>⋮</m:t>
                                </m:r>
                              </m:e>
                              <m:e>
                                <m:r>
                                  <a:rPr lang="en-US" i="1" smtClean="0">
                                    <a:solidFill>
                                      <a:schemeClr val="bg1"/>
                                    </a:solidFill>
                                    <a:latin typeface="Cambria Math" panose="02040503050406030204" pitchFamily="18" charset="0"/>
                                  </a:rPr>
                                  <m:t>⋮</m:t>
                                </m:r>
                              </m:e>
                              <m:e>
                                <m:r>
                                  <a:rPr lang="en-US" i="1" smtClean="0">
                                    <a:solidFill>
                                      <a:schemeClr val="bg1"/>
                                    </a:solidFill>
                                    <a:latin typeface="Cambria Math" panose="02040503050406030204" pitchFamily="18" charset="0"/>
                                  </a:rPr>
                                  <m:t>⋮</m:t>
                                </m:r>
                              </m:e>
                              <m:e>
                                <m:r>
                                  <a:rPr lang="en-US" i="1" smtClean="0">
                                    <a:solidFill>
                                      <a:schemeClr val="bg1"/>
                                    </a:solidFill>
                                    <a:latin typeface="Cambria Math" panose="02040503050406030204" pitchFamily="18" charset="0"/>
                                  </a:rPr>
                                  <m:t>⋮</m:t>
                                </m:r>
                              </m:e>
                            </m:mr>
                            <m:mr>
                              <m:e>
                                <m:r>
                                  <a:rPr lang="en-US" b="0" i="1" smtClean="0">
                                    <a:solidFill>
                                      <a:schemeClr val="bg1"/>
                                    </a:solidFill>
                                    <a:latin typeface="Cambria Math" panose="02040503050406030204" pitchFamily="18" charset="0"/>
                                  </a:rPr>
                                  <m:t>1</m:t>
                                </m:r>
                              </m:e>
                              <m:e>
                                <m:sSub>
                                  <m:sSubPr>
                                    <m:ctrlPr>
                                      <a:rPr lang="en-US"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mi</m:t>
                                    </m:r>
                                  </m:e>
                                  <m:sub>
                                    <m:r>
                                      <a:rPr lang="en-US" b="0" i="1" smtClean="0">
                                        <a:solidFill>
                                          <a:schemeClr val="bg1"/>
                                        </a:solidFill>
                                        <a:latin typeface="Cambria Math" panose="02040503050406030204" pitchFamily="18" charset="0"/>
                                      </a:rPr>
                                      <m:t>𝑛</m:t>
                                    </m:r>
                                  </m:sub>
                                </m:sSub>
                              </m:e>
                              <m:e>
                                <m:sSub>
                                  <m:sSubPr>
                                    <m:ctrlPr>
                                      <a:rPr lang="en-US"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make</m:t>
                                    </m:r>
                                  </m:e>
                                  <m:sub>
                                    <m:r>
                                      <a:rPr lang="en-US" b="0" i="1" smtClean="0">
                                        <a:solidFill>
                                          <a:schemeClr val="bg1"/>
                                        </a:solidFill>
                                        <a:latin typeface="Cambria Math" panose="02040503050406030204" pitchFamily="18" charset="0"/>
                                      </a:rPr>
                                      <m:t>𝑛</m:t>
                                    </m:r>
                                  </m:sub>
                                </m:sSub>
                              </m:e>
                              <m:e>
                                <m:sSub>
                                  <m:sSubPr>
                                    <m:ctrlPr>
                                      <a:rPr lang="en-US"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mod</m:t>
                                    </m:r>
                                  </m:e>
                                  <m:sub>
                                    <m:r>
                                      <a:rPr lang="en-US" b="0" i="1" smtClean="0">
                                        <a:solidFill>
                                          <a:schemeClr val="bg1"/>
                                        </a:solidFill>
                                        <a:latin typeface="Cambria Math" panose="02040503050406030204" pitchFamily="18" charset="0"/>
                                      </a:rPr>
                                      <m:t>𝑛</m:t>
                                    </m:r>
                                  </m:sub>
                                </m:sSub>
                              </m:e>
                              <m:e>
                                <m:sSub>
                                  <m:sSubPr>
                                    <m:ctrlPr>
                                      <a:rPr lang="en-US"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yr</m:t>
                                    </m:r>
                                  </m:e>
                                  <m:sub>
                                    <m:r>
                                      <a:rPr lang="en-US" b="0" i="1" smtClean="0">
                                        <a:solidFill>
                                          <a:schemeClr val="bg1"/>
                                        </a:solidFill>
                                        <a:latin typeface="Cambria Math" panose="02040503050406030204" pitchFamily="18" charset="0"/>
                                      </a:rPr>
                                      <m:t>𝑛</m:t>
                                    </m:r>
                                  </m:sub>
                                </m:sSub>
                              </m:e>
                            </m:mr>
                          </m:m>
                        </m:e>
                      </m:d>
                    </m:oMath>
                  </m:oMathPara>
                </a14:m>
                <a:endParaRPr lang="en-US" dirty="0">
                  <a:solidFill>
                    <a:schemeClr val="bg1"/>
                  </a:solidFill>
                </a:endParaRPr>
              </a:p>
            </p:txBody>
          </p:sp>
        </mc:Choice>
        <mc:Fallback xmlns="">
          <p:sp>
            <p:nvSpPr>
              <p:cNvPr id="18" name="TextBox 17">
                <a:extLst>
                  <a:ext uri="{FF2B5EF4-FFF2-40B4-BE49-F238E27FC236}">
                    <a16:creationId xmlns:a16="http://schemas.microsoft.com/office/drawing/2014/main" id="{04BFCF18-49A5-4AD2-B1CB-B71139932F66}"/>
                  </a:ext>
                </a:extLst>
              </p:cNvPr>
              <p:cNvSpPr txBox="1">
                <a:spLocks noRot="1" noChangeAspect="1" noMove="1" noResize="1" noEditPoints="1" noAdjustHandles="1" noChangeArrowheads="1" noChangeShapeType="1" noTextEdit="1"/>
              </p:cNvSpPr>
              <p:nvPr/>
            </p:nvSpPr>
            <p:spPr>
              <a:xfrm>
                <a:off x="590632" y="2811726"/>
                <a:ext cx="3267113" cy="78495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F149145-74FE-4293-A1F3-BBB7A2835937}"/>
                  </a:ext>
                </a:extLst>
              </p:cNvPr>
              <p:cNvSpPr txBox="1"/>
              <p:nvPr/>
            </p:nvSpPr>
            <p:spPr>
              <a:xfrm>
                <a:off x="667338" y="1329017"/>
                <a:ext cx="3202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bg1"/>
                              </a:solidFill>
                              <a:latin typeface="Cambria Math" panose="02040503050406030204" pitchFamily="18" charset="0"/>
                              <a:ea typeface="Cambria Math" panose="02040503050406030204" pitchFamily="18" charset="0"/>
                            </a:rPr>
                          </m:ctrlPr>
                        </m:accPr>
                        <m:e>
                          <m:r>
                            <a:rPr lang="en-US" b="0" i="1" smtClean="0">
                              <a:solidFill>
                                <a:schemeClr val="bg1"/>
                              </a:solidFill>
                              <a:latin typeface="Cambria Math" panose="02040503050406030204" pitchFamily="18" charset="0"/>
                              <a:ea typeface="Cambria Math" panose="02040503050406030204" pitchFamily="18" charset="0"/>
                            </a:rPr>
                            <m:t>𝑦</m:t>
                          </m:r>
                        </m:e>
                      </m:acc>
                      <m:r>
                        <a:rPr lang="cy-GB" b="0" i="1" smtClean="0">
                          <a:solidFill>
                            <a:schemeClr val="bg1"/>
                          </a:solidFill>
                          <a:latin typeface="Cambria Math" panose="02040503050406030204" pitchFamily="18" charset="0"/>
                          <a:ea typeface="Cambria Math" panose="02040503050406030204" pitchFamily="18" charset="0"/>
                        </a:rPr>
                        <m:t>=</m:t>
                      </m:r>
                      <m:sSub>
                        <m:sSubPr>
                          <m:ctrlPr>
                            <a:rPr lang="el-GR" b="0" i="1" smtClean="0">
                              <a:solidFill>
                                <a:schemeClr val="bg1"/>
                              </a:solidFill>
                              <a:latin typeface="Cambria Math" panose="02040503050406030204" pitchFamily="18" charset="0"/>
                              <a:ea typeface="Cambria Math" panose="02040503050406030204" pitchFamily="18" charset="0"/>
                            </a:rPr>
                          </m:ctrlPr>
                        </m:sSubPr>
                        <m:e>
                          <m:r>
                            <a:rPr lang="el-GR" i="1" smtClean="0">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0</m:t>
                          </m:r>
                        </m:sub>
                      </m:sSub>
                      <m:r>
                        <a:rPr lang="el-GR" b="0" i="1" smtClean="0">
                          <a:solidFill>
                            <a:schemeClr val="bg1"/>
                          </a:solidFill>
                          <a:latin typeface="Cambria Math" panose="02040503050406030204" pitchFamily="18" charset="0"/>
                          <a:ea typeface="Cambria Math" panose="02040503050406030204" pitchFamily="18" charset="0"/>
                        </a:rPr>
                        <m:t>+</m:t>
                      </m:r>
                      <m:sSub>
                        <m:sSubPr>
                          <m:ctrlPr>
                            <a:rPr lang="el-GR" i="1" smtClean="0">
                              <a:solidFill>
                                <a:schemeClr val="bg1"/>
                              </a:solidFill>
                              <a:latin typeface="Cambria Math" panose="02040503050406030204" pitchFamily="18" charset="0"/>
                              <a:ea typeface="Cambria Math" panose="02040503050406030204" pitchFamily="18" charset="0"/>
                            </a:rPr>
                          </m:ctrlPr>
                        </m:sSubPr>
                        <m:e>
                          <m:r>
                            <a:rPr lang="el-GR" i="1" smtClean="0">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1</m:t>
                          </m:r>
                        </m:sub>
                      </m:sSub>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𝑥</m:t>
                          </m:r>
                        </m:e>
                        <m:sub>
                          <m:r>
                            <a:rPr lang="en-US" b="0" i="1" smtClean="0">
                              <a:solidFill>
                                <a:schemeClr val="bg1"/>
                              </a:solidFill>
                              <a:latin typeface="Cambria Math" panose="02040503050406030204" pitchFamily="18" charset="0"/>
                              <a:ea typeface="Cambria Math" panose="02040503050406030204" pitchFamily="18" charset="0"/>
                            </a:rPr>
                            <m:t>1</m:t>
                          </m:r>
                        </m:sub>
                      </m:sSub>
                      <m:r>
                        <a:rPr lang="en-US" b="0" i="1" smtClean="0">
                          <a:solidFill>
                            <a:schemeClr val="bg1"/>
                          </a:solidFill>
                          <a:latin typeface="Cambria Math" panose="02040503050406030204" pitchFamily="18" charset="0"/>
                          <a:ea typeface="Cambria Math" panose="02040503050406030204" pitchFamily="18" charset="0"/>
                        </a:rPr>
                        <m:t>+</m:t>
                      </m:r>
                      <m:sSub>
                        <m:sSubPr>
                          <m:ctrlPr>
                            <a:rPr lang="el-GR" i="1" smtClean="0">
                              <a:solidFill>
                                <a:schemeClr val="bg1"/>
                              </a:solidFill>
                              <a:latin typeface="Cambria Math" panose="02040503050406030204" pitchFamily="18" charset="0"/>
                              <a:ea typeface="Cambria Math" panose="02040503050406030204" pitchFamily="18" charset="0"/>
                            </a:rPr>
                          </m:ctrlPr>
                        </m:sSubPr>
                        <m:e>
                          <m:r>
                            <a:rPr lang="el-GR" i="1">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2</m:t>
                          </m:r>
                        </m:sub>
                      </m:sSub>
                      <m:sSub>
                        <m:sSubPr>
                          <m:ctrlPr>
                            <a:rPr lang="en-US" i="1">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𝑥</m:t>
                          </m:r>
                        </m:e>
                        <m:sub>
                          <m:r>
                            <a:rPr lang="en-US" b="0" i="1" smtClean="0">
                              <a:solidFill>
                                <a:schemeClr val="bg1"/>
                              </a:solidFill>
                              <a:latin typeface="Cambria Math" panose="02040503050406030204" pitchFamily="18" charset="0"/>
                              <a:ea typeface="Cambria Math" panose="02040503050406030204" pitchFamily="18" charset="0"/>
                            </a:rPr>
                            <m:t>2</m:t>
                          </m:r>
                        </m:sub>
                      </m:sSub>
                      <m:r>
                        <a:rPr lang="en-US" i="1" smtClean="0">
                          <a:solidFill>
                            <a:schemeClr val="bg1"/>
                          </a:solidFill>
                          <a:latin typeface="Cambria Math" panose="02040503050406030204" pitchFamily="18" charset="0"/>
                          <a:ea typeface="Cambria Math" panose="02040503050406030204" pitchFamily="18" charset="0"/>
                        </a:rPr>
                        <m:t>+⋯</m:t>
                      </m:r>
                      <m:sSub>
                        <m:sSubPr>
                          <m:ctrlPr>
                            <a:rPr lang="el-GR" i="1">
                              <a:solidFill>
                                <a:schemeClr val="bg1"/>
                              </a:solidFill>
                              <a:latin typeface="Cambria Math" panose="02040503050406030204" pitchFamily="18" charset="0"/>
                              <a:ea typeface="Cambria Math" panose="02040503050406030204" pitchFamily="18" charset="0"/>
                            </a:rPr>
                          </m:ctrlPr>
                        </m:sSubPr>
                        <m:e>
                          <m:r>
                            <a:rPr lang="el-GR" i="1">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𝑑</m:t>
                          </m:r>
                        </m:sub>
                      </m:sSub>
                      <m:sSub>
                        <m:sSubPr>
                          <m:ctrlPr>
                            <a:rPr lang="en-US" i="1" smtClean="0">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𝑥</m:t>
                          </m:r>
                        </m:e>
                        <m:sub>
                          <m:r>
                            <a:rPr lang="en-US" b="0" i="1" smtClean="0">
                              <a:solidFill>
                                <a:schemeClr val="bg1"/>
                              </a:solidFill>
                              <a:latin typeface="Cambria Math" panose="02040503050406030204" pitchFamily="18" charset="0"/>
                              <a:ea typeface="Cambria Math" panose="02040503050406030204" pitchFamily="18" charset="0"/>
                            </a:rPr>
                            <m:t>𝑑</m:t>
                          </m:r>
                        </m:sub>
                      </m:sSub>
                    </m:oMath>
                  </m:oMathPara>
                </a14:m>
                <a:endParaRPr lang="en-US" i="1" dirty="0">
                  <a:solidFill>
                    <a:schemeClr val="bg1"/>
                  </a:solidFill>
                </a:endParaRPr>
              </a:p>
            </p:txBody>
          </p:sp>
        </mc:Choice>
        <mc:Fallback xmlns="">
          <p:sp>
            <p:nvSpPr>
              <p:cNvPr id="19" name="TextBox 18">
                <a:extLst>
                  <a:ext uri="{FF2B5EF4-FFF2-40B4-BE49-F238E27FC236}">
                    <a16:creationId xmlns:a16="http://schemas.microsoft.com/office/drawing/2014/main" id="{6F149145-74FE-4293-A1F3-BBB7A2835937}"/>
                  </a:ext>
                </a:extLst>
              </p:cNvPr>
              <p:cNvSpPr txBox="1">
                <a:spLocks noRot="1" noChangeAspect="1" noMove="1" noResize="1" noEditPoints="1" noAdjustHandles="1" noChangeArrowheads="1" noChangeShapeType="1" noTextEdit="1"/>
              </p:cNvSpPr>
              <p:nvPr/>
            </p:nvSpPr>
            <p:spPr>
              <a:xfrm>
                <a:off x="667338" y="1329017"/>
                <a:ext cx="3202480" cy="276999"/>
              </a:xfrm>
              <a:prstGeom prst="rect">
                <a:avLst/>
              </a:prstGeom>
              <a:blipFill>
                <a:blip r:embed="rId3"/>
                <a:stretch>
                  <a:fillRect l="-951" t="-24444" b="-26667"/>
                </a:stretch>
              </a:blipFill>
            </p:spPr>
            <p:txBody>
              <a:bodyPr/>
              <a:lstStyle/>
              <a:p>
                <a:r>
                  <a:rPr lang="en-US">
                    <a:noFill/>
                  </a:rPr>
                  <a:t> </a:t>
                </a:r>
              </a:p>
            </p:txBody>
          </p:sp>
        </mc:Fallback>
      </mc:AlternateContent>
      <p:sp>
        <p:nvSpPr>
          <p:cNvPr id="20" name="Text Box 307">
            <a:extLst>
              <a:ext uri="{FF2B5EF4-FFF2-40B4-BE49-F238E27FC236}">
                <a16:creationId xmlns:a16="http://schemas.microsoft.com/office/drawing/2014/main" id="{F7AE6662-3814-4333-A68D-5922CD04C57D}"/>
              </a:ext>
            </a:extLst>
          </p:cNvPr>
          <p:cNvSpPr txBox="1">
            <a:spLocks noChangeArrowheads="1"/>
          </p:cNvSpPr>
          <p:nvPr/>
        </p:nvSpPr>
        <p:spPr bwMode="auto">
          <a:xfrm>
            <a:off x="4935985" y="1306059"/>
            <a:ext cx="4163627" cy="1092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1300" b="1" kern="0" dirty="0">
                <a:solidFill>
                  <a:srgbClr val="000000"/>
                </a:solidFill>
                <a:latin typeface="Calibri"/>
                <a:cs typeface="Calibri"/>
              </a:rPr>
              <a:t>Linear regression</a:t>
            </a:r>
            <a:r>
              <a:rPr lang="en-US" sz="1300" kern="0" dirty="0">
                <a:solidFill>
                  <a:srgbClr val="000000"/>
                </a:solidFill>
                <a:latin typeface="Calibri"/>
                <a:cs typeface="Calibri"/>
              </a:rPr>
              <a:t> can be expressed as a series of weighted features where:</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libri"/>
                <a:cs typeface="Calibri"/>
              </a:rPr>
              <a:t>d</a:t>
            </a:r>
            <a:r>
              <a:rPr lang="en-US" sz="1300" kern="0" dirty="0">
                <a:solidFill>
                  <a:srgbClr val="000000"/>
                </a:solidFill>
                <a:latin typeface="Calibri"/>
                <a:cs typeface="Calibri"/>
              </a:rPr>
              <a:t> is the total number of model parameters (features).</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mbria Math" panose="02040503050406030204" pitchFamily="18" charset="0"/>
                <a:ea typeface="Cambria Math" panose="02040503050406030204" pitchFamily="18" charset="0"/>
                <a:cs typeface="Calibri"/>
              </a:rPr>
              <a:t>θ</a:t>
            </a:r>
            <a:r>
              <a:rPr lang="en-US" sz="1300" i="1" kern="0" baseline="-25000" dirty="0">
                <a:solidFill>
                  <a:srgbClr val="000000"/>
                </a:solidFill>
                <a:latin typeface="Cambria Math" panose="02040503050406030204" pitchFamily="18" charset="0"/>
                <a:ea typeface="Cambria Math" panose="02040503050406030204" pitchFamily="18" charset="0"/>
                <a:cs typeface="Calibri"/>
              </a:rPr>
              <a:t>i</a:t>
            </a:r>
            <a:r>
              <a:rPr lang="en-US" sz="1300" kern="0" dirty="0">
                <a:solidFill>
                  <a:srgbClr val="000000"/>
                </a:solidFill>
                <a:latin typeface="Calibri"/>
                <a:cs typeface="Calibri"/>
              </a:rPr>
              <a:t> is the </a:t>
            </a:r>
            <a:r>
              <a:rPr lang="en-US" sz="1300" i="1" kern="0" dirty="0">
                <a:solidFill>
                  <a:srgbClr val="000000"/>
                </a:solidFill>
                <a:latin typeface="Calibri"/>
                <a:cs typeface="Calibri"/>
              </a:rPr>
              <a:t>i</a:t>
            </a:r>
            <a:r>
              <a:rPr lang="en-US" sz="1300" kern="0" baseline="30000" dirty="0">
                <a:solidFill>
                  <a:srgbClr val="000000"/>
                </a:solidFill>
                <a:latin typeface="Calibri"/>
                <a:cs typeface="Calibri"/>
              </a:rPr>
              <a:t>th</a:t>
            </a:r>
            <a:r>
              <a:rPr lang="en-US" sz="1300" kern="0" dirty="0">
                <a:solidFill>
                  <a:srgbClr val="000000"/>
                </a:solidFill>
                <a:latin typeface="Calibri"/>
                <a:cs typeface="Calibri"/>
              </a:rPr>
              <a:t> model parameter (and the intercept).</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libri"/>
                <a:cs typeface="Calibri"/>
              </a:rPr>
              <a:t>x</a:t>
            </a:r>
            <a:r>
              <a:rPr lang="en-US" sz="1300" i="1" kern="0" baseline="-25000" dirty="0">
                <a:solidFill>
                  <a:srgbClr val="000000"/>
                </a:solidFill>
                <a:latin typeface="Calibri"/>
                <a:cs typeface="Calibri"/>
              </a:rPr>
              <a:t>i</a:t>
            </a:r>
            <a:r>
              <a:rPr lang="en-US" sz="1300" kern="0" dirty="0">
                <a:solidFill>
                  <a:srgbClr val="000000"/>
                </a:solidFill>
                <a:latin typeface="Calibri"/>
                <a:cs typeface="Calibri"/>
              </a:rPr>
              <a:t> is the </a:t>
            </a:r>
            <a:r>
              <a:rPr lang="en-US" sz="1300" i="1" kern="0" dirty="0">
                <a:solidFill>
                  <a:srgbClr val="000000"/>
                </a:solidFill>
                <a:latin typeface="Calibri"/>
                <a:cs typeface="Calibri"/>
              </a:rPr>
              <a:t>i</a:t>
            </a:r>
            <a:r>
              <a:rPr lang="en-US" sz="1300" kern="0" baseline="30000" dirty="0">
                <a:solidFill>
                  <a:srgbClr val="000000"/>
                </a:solidFill>
                <a:latin typeface="Calibri"/>
                <a:cs typeface="Calibri"/>
              </a:rPr>
              <a:t>th</a:t>
            </a:r>
            <a:r>
              <a:rPr lang="en-US" sz="1300" kern="0" dirty="0">
                <a:solidFill>
                  <a:srgbClr val="000000"/>
                </a:solidFill>
                <a:latin typeface="Calibri"/>
                <a:cs typeface="Calibri"/>
              </a:rPr>
              <a:t> value of the feature.</a:t>
            </a:r>
          </a:p>
        </p:txBody>
      </p:sp>
      <p:sp>
        <p:nvSpPr>
          <p:cNvPr id="22" name="Text Box 307">
            <a:extLst>
              <a:ext uri="{FF2B5EF4-FFF2-40B4-BE49-F238E27FC236}">
                <a16:creationId xmlns:a16="http://schemas.microsoft.com/office/drawing/2014/main" id="{3E176B30-C6CA-4596-923D-4E59912DF778}"/>
              </a:ext>
            </a:extLst>
          </p:cNvPr>
          <p:cNvSpPr txBox="1">
            <a:spLocks noChangeArrowheads="1"/>
          </p:cNvSpPr>
          <p:nvPr/>
        </p:nvSpPr>
        <p:spPr bwMode="auto">
          <a:xfrm>
            <a:off x="4935985" y="2804159"/>
            <a:ext cx="4163627" cy="79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168275" indent="-168275" defTabSz="914400" eaLnBrk="1" hangingPunct="1">
              <a:spcBef>
                <a:spcPct val="50000"/>
              </a:spcBef>
              <a:buFont typeface="Arial" panose="020B0604020202020204" pitchFamily="34" charset="0"/>
              <a:buChar char="•"/>
              <a:defRPr/>
            </a:pPr>
            <a:r>
              <a:rPr lang="en-US" sz="1300" kern="0" dirty="0">
                <a:solidFill>
                  <a:srgbClr val="000000"/>
                </a:solidFill>
                <a:latin typeface="Calibri"/>
                <a:cs typeface="Calibri"/>
              </a:rPr>
              <a:t>Each column represents an additional feature.</a:t>
            </a:r>
          </a:p>
          <a:p>
            <a:pPr marL="168275" indent="-168275" defTabSz="914400" eaLnBrk="1" hangingPunct="1">
              <a:spcBef>
                <a:spcPct val="50000"/>
              </a:spcBef>
              <a:buFont typeface="Arial" panose="020B0604020202020204" pitchFamily="34" charset="0"/>
              <a:buChar char="•"/>
              <a:defRPr/>
            </a:pPr>
            <a:r>
              <a:rPr lang="en-US" sz="1300" kern="0" dirty="0">
                <a:solidFill>
                  <a:srgbClr val="000000"/>
                </a:solidFill>
                <a:latin typeface="Calibri"/>
                <a:cs typeface="Calibri"/>
              </a:rPr>
              <a:t>With several factors going into determining a vehicle's value, the matrix might look like this.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164ECD9-63BC-44FF-8BD2-B3A7980B08FA}"/>
                  </a:ext>
                </a:extLst>
              </p:cNvPr>
              <p:cNvSpPr txBox="1"/>
              <p:nvPr/>
            </p:nvSpPr>
            <p:spPr>
              <a:xfrm>
                <a:off x="667338" y="1681815"/>
                <a:ext cx="1729448" cy="7845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bg1"/>
                              </a:solidFill>
                              <a:latin typeface="Cambria Math" panose="02040503050406030204" pitchFamily="18" charset="0"/>
                              <a:ea typeface="Cambria Math" panose="02040503050406030204" pitchFamily="18" charset="0"/>
                            </a:rPr>
                          </m:ctrlPr>
                        </m:accPr>
                        <m:e>
                          <m:r>
                            <a:rPr lang="en-US" i="1">
                              <a:solidFill>
                                <a:schemeClr val="bg1"/>
                              </a:solidFill>
                              <a:latin typeface="Cambria Math" panose="02040503050406030204" pitchFamily="18" charset="0"/>
                              <a:ea typeface="Cambria Math" panose="02040503050406030204" pitchFamily="18" charset="0"/>
                            </a:rPr>
                            <m:t>𝑦</m:t>
                          </m:r>
                        </m:e>
                      </m:acc>
                      <m:r>
                        <a:rPr lang="en-US" i="1" smtClean="0">
                          <a:solidFill>
                            <a:schemeClr val="bg1"/>
                          </a:solidFill>
                          <a:latin typeface="Cambria Math" panose="02040503050406030204" pitchFamily="18" charset="0"/>
                          <a:ea typeface="Cambria Math" panose="02040503050406030204" pitchFamily="18" charset="0"/>
                        </a:rPr>
                        <m:t>=</m:t>
                      </m:r>
                      <m:sSub>
                        <m:sSubPr>
                          <m:ctrlPr>
                            <a:rPr lang="en-US" i="1" smtClean="0">
                              <a:solidFill>
                                <a:schemeClr val="bg1"/>
                              </a:solidFill>
                              <a:latin typeface="Cambria Math" panose="02040503050406030204" pitchFamily="18" charset="0"/>
                              <a:ea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0</m:t>
                          </m:r>
                        </m:sub>
                      </m:sSub>
                      <m:r>
                        <a:rPr lang="en-US" i="1" smtClean="0">
                          <a:solidFill>
                            <a:schemeClr val="bg1"/>
                          </a:solidFill>
                          <a:latin typeface="Cambria Math" panose="02040503050406030204" pitchFamily="18" charset="0"/>
                          <a:ea typeface="Cambria Math" panose="02040503050406030204" pitchFamily="18" charset="0"/>
                        </a:rPr>
                        <m:t>+</m:t>
                      </m:r>
                      <m:nary>
                        <m:naryPr>
                          <m:chr m:val="∑"/>
                          <m:ctrlPr>
                            <a:rPr lang="en-US" i="1" smtClean="0">
                              <a:solidFill>
                                <a:schemeClr val="bg1"/>
                              </a:solidFill>
                              <a:latin typeface="Cambria Math" panose="02040503050406030204" pitchFamily="18" charset="0"/>
                              <a:ea typeface="Cambria Math" panose="02040503050406030204" pitchFamily="18" charset="0"/>
                            </a:rPr>
                          </m:ctrlPr>
                        </m:naryPr>
                        <m:sub>
                          <m:r>
                            <m:rPr>
                              <m:brk m:alnAt="23"/>
                            </m:rPr>
                            <a:rPr lang="en-US" b="0" i="1" smtClean="0">
                              <a:solidFill>
                                <a:schemeClr val="bg1"/>
                              </a:solidFill>
                              <a:latin typeface="Cambria Math" panose="02040503050406030204" pitchFamily="18" charset="0"/>
                              <a:ea typeface="Cambria Math" panose="02040503050406030204" pitchFamily="18" charset="0"/>
                            </a:rPr>
                            <m:t>𝑖</m:t>
                          </m:r>
                          <m:r>
                            <a:rPr lang="en-US" b="0" i="1" smtClean="0">
                              <a:solidFill>
                                <a:schemeClr val="bg1"/>
                              </a:solidFill>
                              <a:latin typeface="Cambria Math" panose="02040503050406030204" pitchFamily="18" charset="0"/>
                              <a:ea typeface="Cambria Math" panose="02040503050406030204" pitchFamily="18" charset="0"/>
                            </a:rPr>
                            <m:t>=1</m:t>
                          </m:r>
                        </m:sub>
                        <m:sup>
                          <m:r>
                            <a:rPr lang="en-US" b="0" i="1" smtClean="0">
                              <a:solidFill>
                                <a:schemeClr val="bg1"/>
                              </a:solidFill>
                              <a:latin typeface="Cambria Math" panose="02040503050406030204" pitchFamily="18" charset="0"/>
                              <a:ea typeface="Cambria Math" panose="02040503050406030204" pitchFamily="18" charset="0"/>
                            </a:rPr>
                            <m:t>𝑑</m:t>
                          </m:r>
                        </m:sup>
                        <m:e>
                          <m:sSub>
                            <m:sSubPr>
                              <m:ctrlPr>
                                <a:rPr lang="en-US" i="1" smtClean="0">
                                  <a:solidFill>
                                    <a:schemeClr val="bg1"/>
                                  </a:solidFill>
                                  <a:latin typeface="Cambria Math" panose="02040503050406030204" pitchFamily="18" charset="0"/>
                                  <a:ea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𝑖</m:t>
                              </m:r>
                            </m:sub>
                          </m:sSub>
                          <m:sSub>
                            <m:sSubPr>
                              <m:ctrlPr>
                                <a:rPr lang="en-US"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𝑥</m:t>
                              </m:r>
                            </m:e>
                            <m:sub>
                              <m:r>
                                <a:rPr lang="en-US" b="0" i="1" smtClean="0">
                                  <a:solidFill>
                                    <a:schemeClr val="bg1"/>
                                  </a:solidFill>
                                  <a:latin typeface="Cambria Math" panose="02040503050406030204" pitchFamily="18" charset="0"/>
                                  <a:ea typeface="Cambria Math" panose="02040503050406030204" pitchFamily="18" charset="0"/>
                                </a:rPr>
                                <m:t>𝑖</m:t>
                              </m:r>
                            </m:sub>
                          </m:sSub>
                        </m:e>
                      </m:nary>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1164ECD9-63BC-44FF-8BD2-B3A7980B08FA}"/>
                  </a:ext>
                </a:extLst>
              </p:cNvPr>
              <p:cNvSpPr txBox="1">
                <a:spLocks noRot="1" noChangeAspect="1" noMove="1" noResize="1" noEditPoints="1" noAdjustHandles="1" noChangeArrowheads="1" noChangeShapeType="1" noTextEdit="1"/>
              </p:cNvSpPr>
              <p:nvPr/>
            </p:nvSpPr>
            <p:spPr>
              <a:xfrm>
                <a:off x="667338" y="1681815"/>
                <a:ext cx="1729448" cy="78457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987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7AC7F8-297F-4D6F-9B42-00A482859D76}"/>
              </a:ext>
            </a:extLst>
          </p:cNvPr>
          <p:cNvSpPr>
            <a:spLocks noGrp="1"/>
          </p:cNvSpPr>
          <p:nvPr>
            <p:ph type="sldNum" sz="quarter" idx="12"/>
          </p:nvPr>
        </p:nvSpPr>
        <p:spPr/>
        <p:txBody>
          <a:bodyPr/>
          <a:lstStyle/>
          <a:p>
            <a:fld id="{A8160BDD-7155-D744-B749-9730458604AD}" type="slidenum">
              <a:rPr lang="en-US" smtClean="0"/>
              <a:pPr/>
              <a:t>16</a:t>
            </a:fld>
            <a:endParaRPr lang="en-US" dirty="0"/>
          </a:p>
        </p:txBody>
      </p:sp>
      <p:sp>
        <p:nvSpPr>
          <p:cNvPr id="5" name="Title 4">
            <a:extLst>
              <a:ext uri="{FF2B5EF4-FFF2-40B4-BE49-F238E27FC236}">
                <a16:creationId xmlns:a16="http://schemas.microsoft.com/office/drawing/2014/main" id="{DDE427B3-BE43-4FD0-A4ED-4F3833E1A396}"/>
              </a:ext>
            </a:extLst>
          </p:cNvPr>
          <p:cNvSpPr>
            <a:spLocks noGrp="1"/>
          </p:cNvSpPr>
          <p:nvPr>
            <p:ph type="title"/>
          </p:nvPr>
        </p:nvSpPr>
        <p:spPr/>
        <p:txBody>
          <a:bodyPr/>
          <a:lstStyle/>
          <a:p>
            <a:r>
              <a:rPr lang="en-US" dirty="0"/>
              <a:t>Cost Function</a:t>
            </a:r>
          </a:p>
        </p:txBody>
      </p:sp>
      <p:sp>
        <p:nvSpPr>
          <p:cNvPr id="7" name="Text Placeholder 6">
            <a:extLst>
              <a:ext uri="{FF2B5EF4-FFF2-40B4-BE49-F238E27FC236}">
                <a16:creationId xmlns:a16="http://schemas.microsoft.com/office/drawing/2014/main" id="{BD91C97C-E91D-4213-8853-623E9BC38B1A}"/>
              </a:ext>
            </a:extLst>
          </p:cNvPr>
          <p:cNvSpPr>
            <a:spLocks noGrp="1"/>
          </p:cNvSpPr>
          <p:nvPr>
            <p:ph type="body" sz="quarter" idx="13"/>
          </p:nvPr>
        </p:nvSpPr>
        <p:spPr/>
        <p:txBody>
          <a:bodyPr/>
          <a:lstStyle/>
          <a:p>
            <a:r>
              <a:rPr lang="en-US" b="1" dirty="0"/>
              <a:t>Cost Function</a:t>
            </a:r>
            <a:r>
              <a:rPr lang="en-US" dirty="0"/>
              <a:t>: A function that attempts to quantify the error between the predicted values and the actual labeled training values.</a:t>
            </a:r>
          </a:p>
        </p:txBody>
      </p:sp>
      <p:sp>
        <p:nvSpPr>
          <p:cNvPr id="6" name="Content Placeholder 5">
            <a:extLst>
              <a:ext uri="{FF2B5EF4-FFF2-40B4-BE49-F238E27FC236}">
                <a16:creationId xmlns:a16="http://schemas.microsoft.com/office/drawing/2014/main" id="{C8FDAC51-B267-4BDA-973D-FF968F89D2DE}"/>
              </a:ext>
            </a:extLst>
          </p:cNvPr>
          <p:cNvSpPr>
            <a:spLocks noGrp="1"/>
          </p:cNvSpPr>
          <p:nvPr>
            <p:ph idx="1"/>
          </p:nvPr>
        </p:nvSpPr>
        <p:spPr/>
        <p:txBody>
          <a:bodyPr/>
          <a:lstStyle/>
          <a:p>
            <a:r>
              <a:rPr lang="en-US" dirty="0"/>
              <a:t>A way to evaluate the performance of a model on training data.</a:t>
            </a:r>
          </a:p>
          <a:p>
            <a:r>
              <a:rPr lang="en-US" dirty="0"/>
              <a:t>Evaluates how </a:t>
            </a:r>
            <a:r>
              <a:rPr lang="en-US" i="1" dirty="0"/>
              <a:t>poorly</a:t>
            </a:r>
            <a:r>
              <a:rPr lang="en-US" dirty="0"/>
              <a:t> the model predicts—in other words, its cost.</a:t>
            </a:r>
          </a:p>
          <a:p>
            <a:r>
              <a:rPr lang="en-US" dirty="0"/>
              <a:t>Determines how bad model is at estimating relationship between dependent and independent variables.</a:t>
            </a:r>
          </a:p>
          <a:p>
            <a:r>
              <a:rPr lang="en-US" dirty="0"/>
              <a:t>The learning process involves minimizing this cost function.</a:t>
            </a:r>
          </a:p>
          <a:p>
            <a:pPr lvl="1"/>
            <a:r>
              <a:rPr lang="en-US" dirty="0"/>
              <a:t>Leads model toward optimal parameters.</a:t>
            </a:r>
          </a:p>
          <a:p>
            <a:r>
              <a:rPr lang="en-US" dirty="0"/>
              <a:t>Normal equation is one way of minimizing cost function.</a:t>
            </a:r>
          </a:p>
        </p:txBody>
      </p:sp>
    </p:spTree>
    <p:extLst>
      <p:ext uri="{BB962C8B-B14F-4D97-AF65-F5344CB8AC3E}">
        <p14:creationId xmlns:p14="http://schemas.microsoft.com/office/powerpoint/2010/main" val="4231672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176FE6-7E11-42C1-838A-54442E336760}"/>
              </a:ext>
            </a:extLst>
          </p:cNvPr>
          <p:cNvSpPr>
            <a:spLocks noGrp="1"/>
          </p:cNvSpPr>
          <p:nvPr>
            <p:ph type="sldNum" sz="quarter" idx="12"/>
          </p:nvPr>
        </p:nvSpPr>
        <p:spPr/>
        <p:txBody>
          <a:bodyPr/>
          <a:lstStyle/>
          <a:p>
            <a:fld id="{A8160BDD-7155-D744-B749-9730458604AD}" type="slidenum">
              <a:rPr lang="en-US" smtClean="0"/>
              <a:t>17</a:t>
            </a:fld>
            <a:endParaRPr lang="en-US" dirty="0"/>
          </a:p>
        </p:txBody>
      </p:sp>
      <p:sp>
        <p:nvSpPr>
          <p:cNvPr id="4" name="Content Placeholder 3">
            <a:extLst>
              <a:ext uri="{FF2B5EF4-FFF2-40B4-BE49-F238E27FC236}">
                <a16:creationId xmlns:a16="http://schemas.microsoft.com/office/drawing/2014/main" id="{F793D2A1-D99C-492F-822B-6CEE38BBCC93}"/>
              </a:ext>
            </a:extLst>
          </p:cNvPr>
          <p:cNvSpPr>
            <a:spLocks noGrp="1"/>
          </p:cNvSpPr>
          <p:nvPr>
            <p:ph idx="1"/>
          </p:nvPr>
        </p:nvSpPr>
        <p:spPr>
          <a:xfrm>
            <a:off x="341925" y="2779000"/>
            <a:ext cx="8460150" cy="3444000"/>
          </a:xfrm>
        </p:spPr>
        <p:txBody>
          <a:bodyPr/>
          <a:lstStyle/>
          <a:p>
            <a:r>
              <a:rPr lang="en-US" dirty="0"/>
              <a:t>Commonly used for linear regression.</a:t>
            </a:r>
          </a:p>
          <a:p>
            <a:pPr lvl="1"/>
            <a:r>
              <a:rPr lang="en-US" dirty="0"/>
              <a:t>Usually simplest and most effective cost function.</a:t>
            </a:r>
          </a:p>
          <a:p>
            <a:r>
              <a:rPr lang="en-US" dirty="0"/>
              <a:t>Error is calculated, then squared, then average is taken.</a:t>
            </a:r>
          </a:p>
          <a:p>
            <a:pPr lvl="1"/>
            <a:r>
              <a:rPr lang="en-US" dirty="0"/>
              <a:t>Squaring makes all values positive; otherwise, average trends toward 0.</a:t>
            </a:r>
          </a:p>
          <a:p>
            <a:r>
              <a:rPr lang="en-US" dirty="0"/>
              <a:t>Mean absolute error (MAE) is an alternative measure of cost function.</a:t>
            </a:r>
          </a:p>
        </p:txBody>
      </p:sp>
      <p:sp>
        <p:nvSpPr>
          <p:cNvPr id="2" name="Title 1">
            <a:extLst>
              <a:ext uri="{FF2B5EF4-FFF2-40B4-BE49-F238E27FC236}">
                <a16:creationId xmlns:a16="http://schemas.microsoft.com/office/drawing/2014/main" id="{7017E2DB-EA6F-41C7-944D-BE8C3A687E38}"/>
              </a:ext>
            </a:extLst>
          </p:cNvPr>
          <p:cNvSpPr>
            <a:spLocks noGrp="1"/>
          </p:cNvSpPr>
          <p:nvPr>
            <p:ph type="title"/>
          </p:nvPr>
        </p:nvSpPr>
        <p:spPr/>
        <p:txBody>
          <a:bodyPr/>
          <a:lstStyle/>
          <a:p>
            <a:r>
              <a:rPr lang="en-US" dirty="0"/>
              <a:t>Mean Squared Error (MSE)</a:t>
            </a:r>
          </a:p>
        </p:txBody>
      </p:sp>
      <p:sp>
        <p:nvSpPr>
          <p:cNvPr id="6" name="Rectangle: Rounded Corners 5">
            <a:extLst>
              <a:ext uri="{FF2B5EF4-FFF2-40B4-BE49-F238E27FC236}">
                <a16:creationId xmlns:a16="http://schemas.microsoft.com/office/drawing/2014/main" id="{C6654413-9619-4AA6-BC83-E5203563169F}"/>
              </a:ext>
            </a:extLst>
          </p:cNvPr>
          <p:cNvSpPr/>
          <p:nvPr/>
        </p:nvSpPr>
        <p:spPr>
          <a:xfrm>
            <a:off x="562406" y="1215965"/>
            <a:ext cx="4297010" cy="1291951"/>
          </a:xfrm>
          <a:prstGeom prst="roundRect">
            <a:avLst>
              <a:gd name="adj" fmla="val 6571"/>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0" name="Text Box 307">
            <a:extLst>
              <a:ext uri="{FF2B5EF4-FFF2-40B4-BE49-F238E27FC236}">
                <a16:creationId xmlns:a16="http://schemas.microsoft.com/office/drawing/2014/main" id="{F7AE6662-3814-4333-A68D-5922CD04C57D}"/>
              </a:ext>
            </a:extLst>
          </p:cNvPr>
          <p:cNvSpPr txBox="1">
            <a:spLocks noChangeArrowheads="1"/>
          </p:cNvSpPr>
          <p:nvPr/>
        </p:nvSpPr>
        <p:spPr bwMode="auto">
          <a:xfrm>
            <a:off x="4935985" y="1115582"/>
            <a:ext cx="4163627" cy="14927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1300" b="1" kern="0" dirty="0">
                <a:solidFill>
                  <a:srgbClr val="000000"/>
                </a:solidFill>
                <a:latin typeface="Calibri"/>
                <a:cs typeface="Calibri"/>
              </a:rPr>
              <a:t>Mean squared error</a:t>
            </a:r>
            <a:r>
              <a:rPr lang="en-US" sz="1300" kern="0" dirty="0">
                <a:solidFill>
                  <a:srgbClr val="000000"/>
                </a:solidFill>
                <a:latin typeface="Calibri"/>
                <a:cs typeface="Calibri"/>
              </a:rPr>
              <a:t> is used as a simple and effective cost function for linear regression, where:</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libri"/>
                <a:cs typeface="Calibri"/>
              </a:rPr>
              <a:t>n</a:t>
            </a:r>
            <a:r>
              <a:rPr lang="en-US" sz="1300" kern="0" dirty="0">
                <a:solidFill>
                  <a:srgbClr val="000000"/>
                </a:solidFill>
                <a:latin typeface="Calibri"/>
                <a:cs typeface="Calibri"/>
              </a:rPr>
              <a:t> is the size of the training set, </a:t>
            </a:r>
            <a:br>
              <a:rPr lang="en-US" sz="1300" kern="0" dirty="0">
                <a:solidFill>
                  <a:srgbClr val="000000"/>
                </a:solidFill>
                <a:latin typeface="Calibri"/>
                <a:cs typeface="Calibri"/>
              </a:rPr>
            </a:br>
            <a:r>
              <a:rPr lang="en-US" sz="1300" kern="0" dirty="0">
                <a:solidFill>
                  <a:srgbClr val="000000"/>
                </a:solidFill>
                <a:latin typeface="Calibri"/>
                <a:cs typeface="Calibri"/>
              </a:rPr>
              <a:t>i.e., the total number of examples.</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libri"/>
                <a:cs typeface="Calibri"/>
              </a:rPr>
              <a:t>y</a:t>
            </a:r>
            <a:r>
              <a:rPr lang="en-US" sz="1300" i="1" kern="0" baseline="-25000" dirty="0">
                <a:solidFill>
                  <a:srgbClr val="000000"/>
                </a:solidFill>
                <a:latin typeface="Calibri"/>
                <a:cs typeface="Calibri"/>
              </a:rPr>
              <a:t>i</a:t>
            </a:r>
            <a:r>
              <a:rPr lang="en-US" sz="1300" kern="0" dirty="0">
                <a:solidFill>
                  <a:srgbClr val="000000"/>
                </a:solidFill>
                <a:latin typeface="Calibri"/>
                <a:cs typeface="Calibri"/>
              </a:rPr>
              <a:t> is the actual value of a variable.</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libri"/>
                <a:cs typeface="Calibri"/>
              </a:rPr>
              <a:t>ŷ</a:t>
            </a:r>
            <a:r>
              <a:rPr lang="en-US" sz="1300" i="1" kern="0" baseline="-25000" dirty="0">
                <a:solidFill>
                  <a:srgbClr val="000000"/>
                </a:solidFill>
                <a:latin typeface="Calibri"/>
                <a:cs typeface="Calibri"/>
              </a:rPr>
              <a:t>i</a:t>
            </a:r>
            <a:r>
              <a:rPr lang="en-US" sz="1300" kern="0" dirty="0">
                <a:solidFill>
                  <a:srgbClr val="000000"/>
                </a:solidFill>
                <a:latin typeface="Calibri"/>
                <a:cs typeface="Calibri"/>
              </a:rPr>
              <a:t> is the predicted value of the variable.</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libri"/>
                <a:cs typeface="Calibri"/>
              </a:rPr>
              <a:t>J</a:t>
            </a:r>
            <a:r>
              <a:rPr lang="en-US" sz="1300" kern="0" dirty="0">
                <a:solidFill>
                  <a:srgbClr val="000000"/>
                </a:solidFill>
                <a:latin typeface="Calibri"/>
                <a:cs typeface="Calibri"/>
              </a:rPr>
              <a:t>(</a:t>
            </a:r>
            <a:r>
              <a:rPr lang="en-US" sz="1300" b="1" kern="0" dirty="0">
                <a:solidFill>
                  <a:srgbClr val="000000"/>
                </a:solidFill>
                <a:latin typeface="Calibri"/>
                <a:cs typeface="Calibri"/>
              </a:rPr>
              <a:t>θ</a:t>
            </a:r>
            <a:r>
              <a:rPr lang="en-US" sz="1300" kern="0" dirty="0">
                <a:solidFill>
                  <a:srgbClr val="000000"/>
                </a:solidFill>
                <a:latin typeface="Calibri"/>
                <a:cs typeface="Calibri"/>
              </a:rPr>
              <a:t>) is the cost function itself.</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572269-1529-46E4-B4FF-40B5FFB84912}"/>
                  </a:ext>
                </a:extLst>
              </p:cNvPr>
              <p:cNvSpPr txBox="1"/>
              <p:nvPr/>
            </p:nvSpPr>
            <p:spPr>
              <a:xfrm>
                <a:off x="1706959" y="1428002"/>
                <a:ext cx="222695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𝐽</m:t>
                      </m:r>
                      <m:r>
                        <a:rPr lang="en-US" b="0" i="1" smtClean="0">
                          <a:solidFill>
                            <a:schemeClr val="bg1"/>
                          </a:solidFill>
                          <a:latin typeface="Cambria Math" panose="02040503050406030204" pitchFamily="18" charset="0"/>
                        </a:rPr>
                        <m:t>(</m:t>
                      </m:r>
                      <m:r>
                        <a:rPr lang="el-GR" b="1" i="0" smtClean="0">
                          <a:solidFill>
                            <a:schemeClr val="bg1"/>
                          </a:solidFill>
                          <a:latin typeface="Cambria Math" panose="02040503050406030204" pitchFamily="18" charset="0"/>
                          <a:ea typeface="Cambria Math" panose="02040503050406030204" pitchFamily="18" charset="0"/>
                        </a:rPr>
                        <m:t>𝛉</m:t>
                      </m:r>
                      <m:r>
                        <a:rPr lang="en-US" b="0" i="1" smtClean="0">
                          <a:solidFill>
                            <a:schemeClr val="bg1"/>
                          </a:solidFill>
                          <a:latin typeface="Cambria Math" panose="02040503050406030204" pitchFamily="18" charset="0"/>
                          <a:ea typeface="Cambria Math" panose="02040503050406030204" pitchFamily="18" charset="0"/>
                        </a:rPr>
                        <m:t>)=</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1</m:t>
                          </m:r>
                        </m:num>
                        <m:den>
                          <m:r>
                            <a:rPr lang="en-US" b="0" i="1" smtClean="0">
                              <a:solidFill>
                                <a:schemeClr val="bg1"/>
                              </a:solidFill>
                              <a:latin typeface="Cambria Math" panose="02040503050406030204" pitchFamily="18" charset="0"/>
                              <a:ea typeface="Cambria Math" panose="02040503050406030204" pitchFamily="18" charset="0"/>
                            </a:rPr>
                            <m:t>𝑛</m:t>
                          </m:r>
                        </m:den>
                      </m:f>
                      <m:nary>
                        <m:naryPr>
                          <m:chr m:val="∑"/>
                          <m:ctrlPr>
                            <a:rPr lang="en-US" b="0" i="1" smtClean="0">
                              <a:solidFill>
                                <a:schemeClr val="bg1"/>
                              </a:solidFill>
                              <a:latin typeface="Cambria Math" panose="02040503050406030204" pitchFamily="18" charset="0"/>
                              <a:ea typeface="Cambria Math" panose="02040503050406030204" pitchFamily="18" charset="0"/>
                            </a:rPr>
                          </m:ctrlPr>
                        </m:naryPr>
                        <m:sub>
                          <m:r>
                            <m:rPr>
                              <m:brk m:alnAt="23"/>
                            </m:rPr>
                            <a:rPr lang="en-US" b="0" i="1" smtClean="0">
                              <a:solidFill>
                                <a:schemeClr val="bg1"/>
                              </a:solidFill>
                              <a:latin typeface="Cambria Math" panose="02040503050406030204" pitchFamily="18" charset="0"/>
                              <a:ea typeface="Cambria Math" panose="02040503050406030204" pitchFamily="18" charset="0"/>
                            </a:rPr>
                            <m:t>𝑖</m:t>
                          </m:r>
                          <m:r>
                            <a:rPr lang="en-US" b="0" i="1" smtClean="0">
                              <a:solidFill>
                                <a:schemeClr val="bg1"/>
                              </a:solidFill>
                              <a:latin typeface="Cambria Math" panose="02040503050406030204" pitchFamily="18" charset="0"/>
                              <a:ea typeface="Cambria Math" panose="02040503050406030204" pitchFamily="18" charset="0"/>
                            </a:rPr>
                            <m:t>=1</m:t>
                          </m:r>
                        </m:sub>
                        <m:sup>
                          <m:r>
                            <a:rPr lang="en-US" b="0" i="1" smtClean="0">
                              <a:solidFill>
                                <a:schemeClr val="bg1"/>
                              </a:solidFill>
                              <a:latin typeface="Cambria Math" panose="02040503050406030204" pitchFamily="18" charset="0"/>
                              <a:ea typeface="Cambria Math" panose="02040503050406030204" pitchFamily="18" charset="0"/>
                            </a:rPr>
                            <m:t>𝑛</m:t>
                          </m:r>
                        </m:sup>
                        <m:e>
                          <m:sSup>
                            <m:sSupPr>
                              <m:ctrlPr>
                                <a:rPr lang="en-US" b="0" i="1" smtClean="0">
                                  <a:solidFill>
                                    <a:schemeClr val="bg1"/>
                                  </a:solidFill>
                                  <a:latin typeface="Cambria Math" panose="02040503050406030204" pitchFamily="18" charset="0"/>
                                  <a:ea typeface="Cambria Math" panose="02040503050406030204" pitchFamily="18" charset="0"/>
                                </a:rPr>
                              </m:ctrlPr>
                            </m:sSupPr>
                            <m:e>
                              <m:d>
                                <m:dPr>
                                  <m:ctrlPr>
                                    <a:rPr lang="en-US" i="1">
                                      <a:solidFill>
                                        <a:schemeClr val="bg1"/>
                                      </a:solidFill>
                                      <a:latin typeface="Cambria Math" panose="02040503050406030204" pitchFamily="18" charset="0"/>
                                      <a:ea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𝑦</m:t>
                                      </m:r>
                                    </m:e>
                                    <m:sub>
                                      <m:r>
                                        <a:rPr lang="en-US" i="1">
                                          <a:solidFill>
                                            <a:schemeClr val="bg1"/>
                                          </a:solidFill>
                                          <a:latin typeface="Cambria Math" panose="02040503050406030204" pitchFamily="18" charset="0"/>
                                          <a:ea typeface="Cambria Math" panose="02040503050406030204" pitchFamily="18" charset="0"/>
                                        </a:rPr>
                                        <m:t>𝑖</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acc>
                                        <m:accPr>
                                          <m:chr m:val="̂"/>
                                          <m:ctrlPr>
                                            <a:rPr lang="en-US" i="1">
                                              <a:solidFill>
                                                <a:schemeClr val="bg1"/>
                                              </a:solidFill>
                                              <a:latin typeface="Cambria Math" panose="02040503050406030204" pitchFamily="18" charset="0"/>
                                              <a:ea typeface="Cambria Math" panose="02040503050406030204" pitchFamily="18" charset="0"/>
                                            </a:rPr>
                                          </m:ctrlPr>
                                        </m:accPr>
                                        <m:e>
                                          <m:r>
                                            <a:rPr lang="en-US" i="1">
                                              <a:solidFill>
                                                <a:schemeClr val="bg1"/>
                                              </a:solidFill>
                                              <a:latin typeface="Cambria Math" panose="02040503050406030204" pitchFamily="18" charset="0"/>
                                              <a:ea typeface="Cambria Math" panose="02040503050406030204" pitchFamily="18" charset="0"/>
                                            </a:rPr>
                                            <m:t>𝑦</m:t>
                                          </m:r>
                                        </m:e>
                                      </m:acc>
                                    </m:e>
                                    <m:sub>
                                      <m:r>
                                        <a:rPr lang="en-US" i="1">
                                          <a:solidFill>
                                            <a:schemeClr val="bg1"/>
                                          </a:solidFill>
                                          <a:latin typeface="Cambria Math" panose="02040503050406030204" pitchFamily="18" charset="0"/>
                                          <a:ea typeface="Cambria Math" panose="02040503050406030204" pitchFamily="18" charset="0"/>
                                        </a:rPr>
                                        <m:t>𝑖</m:t>
                                      </m:r>
                                    </m:sub>
                                  </m:sSub>
                                </m:e>
                              </m:d>
                            </m:e>
                            <m:sup>
                              <m:r>
                                <a:rPr lang="en-US" b="0" i="1" smtClean="0">
                                  <a:solidFill>
                                    <a:schemeClr val="bg1"/>
                                  </a:solidFill>
                                  <a:latin typeface="Cambria Math" panose="02040503050406030204" pitchFamily="18" charset="0"/>
                                  <a:ea typeface="Cambria Math" panose="02040503050406030204" pitchFamily="18" charset="0"/>
                                </a:rPr>
                                <m:t>2</m:t>
                              </m:r>
                            </m:sup>
                          </m:sSup>
                        </m:e>
                      </m:nary>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EA572269-1529-46E4-B4FF-40B5FFB84912}"/>
                  </a:ext>
                </a:extLst>
              </p:cNvPr>
              <p:cNvSpPr txBox="1">
                <a:spLocks noRot="1" noChangeAspect="1" noMove="1" noResize="1" noEditPoints="1" noAdjustHandles="1" noChangeArrowheads="1" noChangeShapeType="1" noTextEdit="1"/>
              </p:cNvSpPr>
              <p:nvPr/>
            </p:nvSpPr>
            <p:spPr>
              <a:xfrm>
                <a:off x="1706959" y="1428002"/>
                <a:ext cx="2226955" cy="75623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73633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4B1676-0D49-4803-BAC8-33B38915AB7A}"/>
              </a:ext>
            </a:extLst>
          </p:cNvPr>
          <p:cNvSpPr>
            <a:spLocks noGrp="1"/>
          </p:cNvSpPr>
          <p:nvPr>
            <p:ph type="sldNum" sz="quarter" idx="12"/>
          </p:nvPr>
        </p:nvSpPr>
        <p:spPr/>
        <p:txBody>
          <a:bodyPr/>
          <a:lstStyle/>
          <a:p>
            <a:fld id="{A8160BDD-7155-D744-B749-9730458604AD}" type="slidenum">
              <a:rPr lang="en-US" smtClean="0"/>
              <a:pPr/>
              <a:t>18</a:t>
            </a:fld>
            <a:endParaRPr lang="en-US" dirty="0"/>
          </a:p>
        </p:txBody>
      </p:sp>
      <p:sp>
        <p:nvSpPr>
          <p:cNvPr id="3" name="Content Placeholder 2">
            <a:extLst>
              <a:ext uri="{FF2B5EF4-FFF2-40B4-BE49-F238E27FC236}">
                <a16:creationId xmlns:a16="http://schemas.microsoft.com/office/drawing/2014/main" id="{717715B2-EF04-4A14-AD06-7B1333246046}"/>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Doesn't consider sign of values.</a:t>
            </a:r>
          </a:p>
          <a:p>
            <a:r>
              <a:rPr lang="en-US" dirty="0"/>
              <a:t>Unlike MSE, MAE doesn't:</a:t>
            </a:r>
          </a:p>
          <a:p>
            <a:pPr lvl="1"/>
            <a:r>
              <a:rPr lang="en-US" dirty="0"/>
              <a:t>Minimize errors much less than 1.</a:t>
            </a:r>
          </a:p>
          <a:p>
            <a:pPr lvl="1"/>
            <a:r>
              <a:rPr lang="en-US" dirty="0"/>
              <a:t>Exaggerate errors much greater than 1.</a:t>
            </a:r>
          </a:p>
          <a:p>
            <a:r>
              <a:rPr lang="en-US" dirty="0"/>
              <a:t>However, MSE is preferred because:</a:t>
            </a:r>
          </a:p>
          <a:p>
            <a:pPr lvl="1"/>
            <a:r>
              <a:rPr lang="en-US" dirty="0"/>
              <a:t>It is differentiable.</a:t>
            </a:r>
          </a:p>
          <a:p>
            <a:pPr lvl="1"/>
            <a:r>
              <a:rPr lang="en-US" dirty="0"/>
              <a:t>It matches what the linear equation is minimizing.</a:t>
            </a:r>
          </a:p>
        </p:txBody>
      </p:sp>
      <p:sp>
        <p:nvSpPr>
          <p:cNvPr id="4" name="Title 3">
            <a:extLst>
              <a:ext uri="{FF2B5EF4-FFF2-40B4-BE49-F238E27FC236}">
                <a16:creationId xmlns:a16="http://schemas.microsoft.com/office/drawing/2014/main" id="{B36BE84C-0206-48AD-89D9-D9D35957C400}"/>
              </a:ext>
            </a:extLst>
          </p:cNvPr>
          <p:cNvSpPr>
            <a:spLocks noGrp="1"/>
          </p:cNvSpPr>
          <p:nvPr>
            <p:ph type="title"/>
          </p:nvPr>
        </p:nvSpPr>
        <p:spPr/>
        <p:txBody>
          <a:bodyPr/>
          <a:lstStyle/>
          <a:p>
            <a:r>
              <a:rPr lang="en-US" dirty="0"/>
              <a:t>Mean Absolute Error (MAE)</a:t>
            </a:r>
          </a:p>
        </p:txBody>
      </p:sp>
      <p:sp>
        <p:nvSpPr>
          <p:cNvPr id="5" name="Rectangle: Rounded Corners 4">
            <a:extLst>
              <a:ext uri="{FF2B5EF4-FFF2-40B4-BE49-F238E27FC236}">
                <a16:creationId xmlns:a16="http://schemas.microsoft.com/office/drawing/2014/main" id="{6BF6F06F-E17B-404C-BA1A-DF9871D48701}"/>
              </a:ext>
            </a:extLst>
          </p:cNvPr>
          <p:cNvSpPr/>
          <p:nvPr/>
        </p:nvSpPr>
        <p:spPr>
          <a:xfrm>
            <a:off x="562406" y="1215965"/>
            <a:ext cx="4297010" cy="1291951"/>
          </a:xfrm>
          <a:prstGeom prst="roundRect">
            <a:avLst>
              <a:gd name="adj" fmla="val 6571"/>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6" name="Text Box 307">
            <a:extLst>
              <a:ext uri="{FF2B5EF4-FFF2-40B4-BE49-F238E27FC236}">
                <a16:creationId xmlns:a16="http://schemas.microsoft.com/office/drawing/2014/main" id="{64036850-FEEA-470A-87CC-5083ACD76598}"/>
              </a:ext>
            </a:extLst>
          </p:cNvPr>
          <p:cNvSpPr txBox="1">
            <a:spLocks noChangeArrowheads="1"/>
          </p:cNvSpPr>
          <p:nvPr/>
        </p:nvSpPr>
        <p:spPr bwMode="auto">
          <a:xfrm>
            <a:off x="4935985" y="1115582"/>
            <a:ext cx="4163627" cy="14927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1300" b="1" kern="0" dirty="0">
                <a:solidFill>
                  <a:srgbClr val="000000"/>
                </a:solidFill>
                <a:latin typeface="Calibri"/>
                <a:cs typeface="Calibri"/>
              </a:rPr>
              <a:t>Mean absolute error</a:t>
            </a:r>
            <a:r>
              <a:rPr lang="en-US" sz="1300" kern="0" dirty="0">
                <a:solidFill>
                  <a:srgbClr val="000000"/>
                </a:solidFill>
                <a:latin typeface="Calibri"/>
                <a:cs typeface="Calibri"/>
              </a:rPr>
              <a:t> is an alternative cost function, where:</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libri"/>
                <a:cs typeface="Calibri"/>
              </a:rPr>
              <a:t>n</a:t>
            </a:r>
            <a:r>
              <a:rPr lang="en-US" sz="1300" kern="0" dirty="0">
                <a:solidFill>
                  <a:srgbClr val="000000"/>
                </a:solidFill>
                <a:latin typeface="Calibri"/>
                <a:cs typeface="Calibri"/>
              </a:rPr>
              <a:t> is the size of the training set, </a:t>
            </a:r>
            <a:br>
              <a:rPr lang="en-US" sz="1300" kern="0" dirty="0">
                <a:solidFill>
                  <a:srgbClr val="000000"/>
                </a:solidFill>
                <a:latin typeface="Calibri"/>
                <a:cs typeface="Calibri"/>
              </a:rPr>
            </a:br>
            <a:r>
              <a:rPr lang="en-US" sz="1300" kern="0" dirty="0">
                <a:solidFill>
                  <a:srgbClr val="000000"/>
                </a:solidFill>
                <a:latin typeface="Calibri"/>
                <a:cs typeface="Calibri"/>
              </a:rPr>
              <a:t>i.e., the total number of examples.</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libri"/>
                <a:cs typeface="Calibri"/>
              </a:rPr>
              <a:t>y</a:t>
            </a:r>
            <a:r>
              <a:rPr lang="en-US" sz="1300" i="1" kern="0" baseline="-25000" dirty="0">
                <a:solidFill>
                  <a:srgbClr val="000000"/>
                </a:solidFill>
                <a:latin typeface="Calibri"/>
                <a:cs typeface="Calibri"/>
              </a:rPr>
              <a:t>i</a:t>
            </a:r>
            <a:r>
              <a:rPr lang="en-US" sz="1300" kern="0" dirty="0">
                <a:solidFill>
                  <a:srgbClr val="000000"/>
                </a:solidFill>
                <a:latin typeface="Calibri"/>
                <a:cs typeface="Calibri"/>
              </a:rPr>
              <a:t> is the actual value of a variable.</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libri"/>
                <a:cs typeface="Calibri"/>
              </a:rPr>
              <a:t>ŷ</a:t>
            </a:r>
            <a:r>
              <a:rPr lang="en-US" sz="1300" i="1" kern="0" baseline="-25000" dirty="0">
                <a:solidFill>
                  <a:srgbClr val="000000"/>
                </a:solidFill>
                <a:latin typeface="Calibri"/>
                <a:cs typeface="Calibri"/>
              </a:rPr>
              <a:t>i</a:t>
            </a:r>
            <a:r>
              <a:rPr lang="en-US" sz="1300" kern="0" dirty="0">
                <a:solidFill>
                  <a:srgbClr val="000000"/>
                </a:solidFill>
                <a:latin typeface="Calibri"/>
                <a:cs typeface="Calibri"/>
              </a:rPr>
              <a:t> is the predicted value of the variable.</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libri"/>
                <a:cs typeface="Calibri"/>
              </a:rPr>
              <a:t>J</a:t>
            </a:r>
            <a:r>
              <a:rPr lang="en-US" sz="1300" kern="0" dirty="0">
                <a:solidFill>
                  <a:srgbClr val="000000"/>
                </a:solidFill>
                <a:latin typeface="Calibri"/>
                <a:cs typeface="Calibri"/>
              </a:rPr>
              <a:t>(</a:t>
            </a:r>
            <a:r>
              <a:rPr lang="en-US" sz="1300" b="1" kern="0" dirty="0">
                <a:solidFill>
                  <a:srgbClr val="000000"/>
                </a:solidFill>
                <a:latin typeface="Calibri"/>
                <a:cs typeface="Calibri"/>
              </a:rPr>
              <a:t>θ</a:t>
            </a:r>
            <a:r>
              <a:rPr lang="en-US" sz="1300" kern="0" dirty="0">
                <a:solidFill>
                  <a:srgbClr val="000000"/>
                </a:solidFill>
                <a:latin typeface="Calibri"/>
                <a:cs typeface="Calibri"/>
              </a:rPr>
              <a:t>) is the cost function itself.</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36480F-229D-4512-A82C-8A72BC0FCE23}"/>
                  </a:ext>
                </a:extLst>
              </p:cNvPr>
              <p:cNvSpPr txBox="1"/>
              <p:nvPr/>
            </p:nvSpPr>
            <p:spPr>
              <a:xfrm>
                <a:off x="1706959" y="1428002"/>
                <a:ext cx="2075376"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𝐽</m:t>
                      </m:r>
                      <m:r>
                        <a:rPr lang="en-US" b="0" i="1" smtClean="0">
                          <a:solidFill>
                            <a:schemeClr val="bg1"/>
                          </a:solidFill>
                          <a:latin typeface="Cambria Math" panose="02040503050406030204" pitchFamily="18" charset="0"/>
                        </a:rPr>
                        <m:t>(</m:t>
                      </m:r>
                      <m:r>
                        <a:rPr lang="el-GR" b="1" i="0" smtClean="0">
                          <a:solidFill>
                            <a:schemeClr val="bg1"/>
                          </a:solidFill>
                          <a:latin typeface="Cambria Math" panose="02040503050406030204" pitchFamily="18" charset="0"/>
                          <a:ea typeface="Cambria Math" panose="02040503050406030204" pitchFamily="18" charset="0"/>
                        </a:rPr>
                        <m:t>𝛉</m:t>
                      </m:r>
                      <m:r>
                        <a:rPr lang="en-US" b="0" i="1" smtClean="0">
                          <a:solidFill>
                            <a:schemeClr val="bg1"/>
                          </a:solidFill>
                          <a:latin typeface="Cambria Math" panose="02040503050406030204" pitchFamily="18" charset="0"/>
                          <a:ea typeface="Cambria Math" panose="02040503050406030204" pitchFamily="18" charset="0"/>
                        </a:rPr>
                        <m:t>)=</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1</m:t>
                          </m:r>
                        </m:num>
                        <m:den>
                          <m:r>
                            <a:rPr lang="en-US" b="0" i="1" smtClean="0">
                              <a:solidFill>
                                <a:schemeClr val="bg1"/>
                              </a:solidFill>
                              <a:latin typeface="Cambria Math" panose="02040503050406030204" pitchFamily="18" charset="0"/>
                              <a:ea typeface="Cambria Math" panose="02040503050406030204" pitchFamily="18" charset="0"/>
                            </a:rPr>
                            <m:t>𝑛</m:t>
                          </m:r>
                        </m:den>
                      </m:f>
                      <m:nary>
                        <m:naryPr>
                          <m:chr m:val="∑"/>
                          <m:ctrlPr>
                            <a:rPr lang="en-US" b="0" i="1" smtClean="0">
                              <a:solidFill>
                                <a:schemeClr val="bg1"/>
                              </a:solidFill>
                              <a:latin typeface="Cambria Math" panose="02040503050406030204" pitchFamily="18" charset="0"/>
                              <a:ea typeface="Cambria Math" panose="02040503050406030204" pitchFamily="18" charset="0"/>
                            </a:rPr>
                          </m:ctrlPr>
                        </m:naryPr>
                        <m:sub>
                          <m:r>
                            <m:rPr>
                              <m:brk m:alnAt="23"/>
                            </m:rPr>
                            <a:rPr lang="en-US" b="0" i="1" smtClean="0">
                              <a:solidFill>
                                <a:schemeClr val="bg1"/>
                              </a:solidFill>
                              <a:latin typeface="Cambria Math" panose="02040503050406030204" pitchFamily="18" charset="0"/>
                              <a:ea typeface="Cambria Math" panose="02040503050406030204" pitchFamily="18" charset="0"/>
                            </a:rPr>
                            <m:t>𝑖</m:t>
                          </m:r>
                          <m:r>
                            <a:rPr lang="en-US" b="0" i="1" smtClean="0">
                              <a:solidFill>
                                <a:schemeClr val="bg1"/>
                              </a:solidFill>
                              <a:latin typeface="Cambria Math" panose="02040503050406030204" pitchFamily="18" charset="0"/>
                              <a:ea typeface="Cambria Math" panose="02040503050406030204" pitchFamily="18" charset="0"/>
                            </a:rPr>
                            <m:t>=1</m:t>
                          </m:r>
                        </m:sub>
                        <m:sup>
                          <m:r>
                            <a:rPr lang="en-US" b="0" i="1" smtClean="0">
                              <a:solidFill>
                                <a:schemeClr val="bg1"/>
                              </a:solidFill>
                              <a:latin typeface="Cambria Math" panose="02040503050406030204" pitchFamily="18" charset="0"/>
                              <a:ea typeface="Cambria Math" panose="02040503050406030204" pitchFamily="18" charset="0"/>
                            </a:rPr>
                            <m:t>𝑛</m:t>
                          </m:r>
                        </m:sup>
                        <m:e>
                          <m:d>
                            <m:dPr>
                              <m:begChr m:val="|"/>
                              <m:endChr m:val="|"/>
                              <m:ctrlPr>
                                <a:rPr lang="en-US" i="1">
                                  <a:solidFill>
                                    <a:schemeClr val="bg1"/>
                                  </a:solidFill>
                                  <a:latin typeface="Cambria Math" panose="02040503050406030204" pitchFamily="18" charset="0"/>
                                  <a:ea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𝑦</m:t>
                                  </m:r>
                                </m:e>
                                <m:sub>
                                  <m:r>
                                    <a:rPr lang="en-US" i="1">
                                      <a:solidFill>
                                        <a:schemeClr val="bg1"/>
                                      </a:solidFill>
                                      <a:latin typeface="Cambria Math" panose="02040503050406030204" pitchFamily="18" charset="0"/>
                                      <a:ea typeface="Cambria Math" panose="02040503050406030204" pitchFamily="18" charset="0"/>
                                    </a:rPr>
                                    <m:t>𝑖</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acc>
                                    <m:accPr>
                                      <m:chr m:val="̂"/>
                                      <m:ctrlPr>
                                        <a:rPr lang="en-US" i="1">
                                          <a:solidFill>
                                            <a:schemeClr val="bg1"/>
                                          </a:solidFill>
                                          <a:latin typeface="Cambria Math" panose="02040503050406030204" pitchFamily="18" charset="0"/>
                                          <a:ea typeface="Cambria Math" panose="02040503050406030204" pitchFamily="18" charset="0"/>
                                        </a:rPr>
                                      </m:ctrlPr>
                                    </m:accPr>
                                    <m:e>
                                      <m:r>
                                        <a:rPr lang="en-US" i="1">
                                          <a:solidFill>
                                            <a:schemeClr val="bg1"/>
                                          </a:solidFill>
                                          <a:latin typeface="Cambria Math" panose="02040503050406030204" pitchFamily="18" charset="0"/>
                                          <a:ea typeface="Cambria Math" panose="02040503050406030204" pitchFamily="18" charset="0"/>
                                        </a:rPr>
                                        <m:t>𝑦</m:t>
                                      </m:r>
                                    </m:e>
                                  </m:acc>
                                </m:e>
                                <m:sub>
                                  <m:r>
                                    <a:rPr lang="en-US" i="1">
                                      <a:solidFill>
                                        <a:schemeClr val="bg1"/>
                                      </a:solidFill>
                                      <a:latin typeface="Cambria Math" panose="02040503050406030204" pitchFamily="18" charset="0"/>
                                      <a:ea typeface="Cambria Math" panose="02040503050406030204" pitchFamily="18" charset="0"/>
                                    </a:rPr>
                                    <m:t>𝑖</m:t>
                                  </m:r>
                                </m:sub>
                              </m:sSub>
                            </m:e>
                          </m:d>
                        </m:e>
                      </m:nary>
                    </m:oMath>
                  </m:oMathPara>
                </a14:m>
                <a:endParaRPr lang="en-US" dirty="0">
                  <a:solidFill>
                    <a:schemeClr val="bg1"/>
                  </a:solidFill>
                </a:endParaRPr>
              </a:p>
            </p:txBody>
          </p:sp>
        </mc:Choice>
        <mc:Fallback xmlns="">
          <p:sp>
            <p:nvSpPr>
              <p:cNvPr id="8" name="TextBox 7">
                <a:extLst>
                  <a:ext uri="{FF2B5EF4-FFF2-40B4-BE49-F238E27FC236}">
                    <a16:creationId xmlns:a16="http://schemas.microsoft.com/office/drawing/2014/main" id="{9236480F-229D-4512-A82C-8A72BC0FCE23}"/>
                  </a:ext>
                </a:extLst>
              </p:cNvPr>
              <p:cNvSpPr txBox="1">
                <a:spLocks noRot="1" noChangeAspect="1" noMove="1" noResize="1" noEditPoints="1" noAdjustHandles="1" noChangeArrowheads="1" noChangeShapeType="1" noTextEdit="1"/>
              </p:cNvSpPr>
              <p:nvPr/>
            </p:nvSpPr>
            <p:spPr>
              <a:xfrm>
                <a:off x="1706959" y="1428002"/>
                <a:ext cx="2075376" cy="75623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96393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824DF1-9B43-4A99-9A34-E32A4AE20760}"/>
              </a:ext>
            </a:extLst>
          </p:cNvPr>
          <p:cNvSpPr>
            <a:spLocks noGrp="1"/>
          </p:cNvSpPr>
          <p:nvPr>
            <p:ph type="sldNum" sz="quarter" idx="12"/>
          </p:nvPr>
        </p:nvSpPr>
        <p:spPr/>
        <p:txBody>
          <a:bodyPr/>
          <a:lstStyle/>
          <a:p>
            <a:fld id="{A8160BDD-7155-D744-B749-9730458604AD}" type="slidenum">
              <a:rPr lang="en-US" smtClean="0"/>
              <a:t>19</a:t>
            </a:fld>
            <a:endParaRPr lang="en-US" dirty="0"/>
          </a:p>
        </p:txBody>
      </p:sp>
      <p:sp>
        <p:nvSpPr>
          <p:cNvPr id="5" name="Content Placeholder 4">
            <a:extLst>
              <a:ext uri="{FF2B5EF4-FFF2-40B4-BE49-F238E27FC236}">
                <a16:creationId xmlns:a16="http://schemas.microsoft.com/office/drawing/2014/main" id="{DBCD8EEB-CBC9-4183-9538-51F78B5C4110}"/>
              </a:ext>
            </a:extLst>
          </p:cNvPr>
          <p:cNvSpPr>
            <a:spLocks noGrp="1"/>
          </p:cNvSpPr>
          <p:nvPr>
            <p:ph idx="1"/>
          </p:nvPr>
        </p:nvSpPr>
        <p:spPr/>
        <p:txBody>
          <a:bodyPr/>
          <a:lstStyle/>
          <a:p>
            <a:r>
              <a:rPr lang="en-US" dirty="0"/>
              <a:t>Also called </a:t>
            </a:r>
            <a:r>
              <a:rPr lang="en-US" i="1" dirty="0"/>
              <a:t>R</a:t>
            </a:r>
            <a:r>
              <a:rPr lang="en-US" dirty="0"/>
              <a:t>².</a:t>
            </a:r>
          </a:p>
          <a:p>
            <a:r>
              <a:rPr lang="en-US" dirty="0"/>
              <a:t>Used as scoring method for linear regression models.</a:t>
            </a:r>
          </a:p>
          <a:p>
            <a:r>
              <a:rPr lang="en-US" dirty="0"/>
              <a:t>Always between 0 and 1.</a:t>
            </a:r>
          </a:p>
          <a:p>
            <a:pPr lvl="1"/>
            <a:r>
              <a:rPr lang="en-US" dirty="0"/>
              <a:t>Perfectly hitting all points on the line would be a 1.</a:t>
            </a:r>
          </a:p>
          <a:p>
            <a:pPr lvl="1"/>
            <a:r>
              <a:rPr lang="en-US" dirty="0"/>
              <a:t>As line misses more and more points, </a:t>
            </a:r>
            <a:r>
              <a:rPr lang="en-US" i="1" dirty="0"/>
              <a:t>R</a:t>
            </a:r>
            <a:r>
              <a:rPr lang="en-US" dirty="0"/>
              <a:t>² decreases toward 0.</a:t>
            </a:r>
          </a:p>
          <a:p>
            <a:pPr lvl="1"/>
            <a:r>
              <a:rPr lang="en-US" dirty="0"/>
              <a:t>Decreasing </a:t>
            </a:r>
            <a:r>
              <a:rPr lang="en-US" i="1" dirty="0"/>
              <a:t>R</a:t>
            </a:r>
            <a:r>
              <a:rPr lang="en-US" dirty="0"/>
              <a:t>² is less and less able to explain variance.</a:t>
            </a:r>
          </a:p>
          <a:p>
            <a:pPr lvl="1"/>
            <a:r>
              <a:rPr lang="en-US" i="1" dirty="0"/>
              <a:t>R</a:t>
            </a:r>
            <a:r>
              <a:rPr lang="en-US" dirty="0"/>
              <a:t>² of 0.76 means 76% of variance in label is explainable by the model.</a:t>
            </a:r>
          </a:p>
          <a:p>
            <a:r>
              <a:rPr lang="en-US" dirty="0"/>
              <a:t>High </a:t>
            </a:r>
            <a:r>
              <a:rPr lang="en-US" i="1" dirty="0"/>
              <a:t>R</a:t>
            </a:r>
            <a:r>
              <a:rPr lang="en-US" dirty="0"/>
              <a:t>² does not always mean a more skillful model, and vice versa.</a:t>
            </a:r>
          </a:p>
          <a:p>
            <a:pPr lvl="1"/>
            <a:r>
              <a:rPr lang="en-US" dirty="0"/>
              <a:t>Low </a:t>
            </a:r>
            <a:r>
              <a:rPr lang="en-US" i="1" dirty="0"/>
              <a:t>R</a:t>
            </a:r>
            <a:r>
              <a:rPr lang="en-US" dirty="0"/>
              <a:t>² may have more predictive power than high </a:t>
            </a:r>
            <a:r>
              <a:rPr lang="en-US" i="1" dirty="0"/>
              <a:t>R</a:t>
            </a:r>
            <a:r>
              <a:rPr lang="en-US" dirty="0"/>
              <a:t>².</a:t>
            </a:r>
          </a:p>
          <a:p>
            <a:pPr lvl="1"/>
            <a:r>
              <a:rPr lang="en-US" i="1" dirty="0"/>
              <a:t>R</a:t>
            </a:r>
            <a:r>
              <a:rPr lang="en-US" dirty="0"/>
              <a:t>² can change dramatically from model to model, but predictive error may stay the same.</a:t>
            </a:r>
          </a:p>
          <a:p>
            <a:pPr lvl="1"/>
            <a:r>
              <a:rPr lang="en-US" dirty="0"/>
              <a:t>Strong connection between variable does not always imply strong causality.</a:t>
            </a:r>
          </a:p>
          <a:p>
            <a:r>
              <a:rPr lang="en-US" dirty="0"/>
              <a:t>Minimizing MSE is preferable to optimizing </a:t>
            </a:r>
            <a:r>
              <a:rPr lang="en-US" i="1" dirty="0"/>
              <a:t>R</a:t>
            </a:r>
            <a:r>
              <a:rPr lang="en-US" dirty="0"/>
              <a:t>².</a:t>
            </a:r>
          </a:p>
        </p:txBody>
      </p:sp>
      <p:sp>
        <p:nvSpPr>
          <p:cNvPr id="2" name="Title 1">
            <a:extLst>
              <a:ext uri="{FF2B5EF4-FFF2-40B4-BE49-F238E27FC236}">
                <a16:creationId xmlns:a16="http://schemas.microsoft.com/office/drawing/2014/main" id="{A4D42CE4-FC59-44B1-964E-29532E6002C0}"/>
              </a:ext>
            </a:extLst>
          </p:cNvPr>
          <p:cNvSpPr>
            <a:spLocks noGrp="1"/>
          </p:cNvSpPr>
          <p:nvPr>
            <p:ph type="title"/>
          </p:nvPr>
        </p:nvSpPr>
        <p:spPr/>
        <p:txBody>
          <a:bodyPr/>
          <a:lstStyle/>
          <a:p>
            <a:r>
              <a:rPr lang="en-US" dirty="0"/>
              <a:t>Coefficient of Determination</a:t>
            </a:r>
          </a:p>
        </p:txBody>
      </p:sp>
      <p:sp>
        <p:nvSpPr>
          <p:cNvPr id="6" name="Text Placeholder 5">
            <a:extLst>
              <a:ext uri="{FF2B5EF4-FFF2-40B4-BE49-F238E27FC236}">
                <a16:creationId xmlns:a16="http://schemas.microsoft.com/office/drawing/2014/main" id="{719B101E-C3ED-4587-A4D5-5E7D05EE4B11}"/>
              </a:ext>
            </a:extLst>
          </p:cNvPr>
          <p:cNvSpPr>
            <a:spLocks noGrp="1"/>
          </p:cNvSpPr>
          <p:nvPr>
            <p:ph type="body" sz="quarter" idx="13"/>
          </p:nvPr>
        </p:nvSpPr>
        <p:spPr/>
        <p:txBody>
          <a:bodyPr/>
          <a:lstStyle/>
          <a:p>
            <a:r>
              <a:rPr lang="en-US" b="1" dirty="0"/>
              <a:t>Coefficient of Determination</a:t>
            </a:r>
            <a:r>
              <a:rPr lang="en-US" dirty="0"/>
              <a:t>: A statistical measure indicating how much of a dependent variable's variance is explainable by the model.</a:t>
            </a:r>
          </a:p>
        </p:txBody>
      </p:sp>
    </p:spTree>
    <p:extLst>
      <p:ext uri="{BB962C8B-B14F-4D97-AF65-F5344CB8AC3E}">
        <p14:creationId xmlns:p14="http://schemas.microsoft.com/office/powerpoint/2010/main" val="3848193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0654D1-5A78-4DED-A5E8-E625487A52F1}"/>
              </a:ext>
            </a:extLst>
          </p:cNvPr>
          <p:cNvSpPr>
            <a:spLocks noGrp="1"/>
          </p:cNvSpPr>
          <p:nvPr>
            <p:ph type="sldNum" sz="quarter" idx="12"/>
          </p:nvPr>
        </p:nvSpPr>
        <p:spPr/>
        <p:txBody>
          <a:bodyPr/>
          <a:lstStyle/>
          <a:p>
            <a:fld id="{A8160BDD-7155-D744-B749-9730458604AD}" type="slidenum">
              <a:rPr lang="en-US" smtClean="0"/>
              <a:pPr/>
              <a:t>2</a:t>
            </a:fld>
            <a:endParaRPr lang="en-US" dirty="0"/>
          </a:p>
        </p:txBody>
      </p:sp>
      <p:sp>
        <p:nvSpPr>
          <p:cNvPr id="6" name="Text Placeholder 5">
            <a:extLst>
              <a:ext uri="{FF2B5EF4-FFF2-40B4-BE49-F238E27FC236}">
                <a16:creationId xmlns:a16="http://schemas.microsoft.com/office/drawing/2014/main" id="{983A9529-6EA4-46C3-B1FB-56547A9ECBAF}"/>
              </a:ext>
            </a:extLst>
          </p:cNvPr>
          <p:cNvSpPr>
            <a:spLocks noGrp="1"/>
          </p:cNvSpPr>
          <p:nvPr>
            <p:ph type="body" sz="quarter" idx="14"/>
          </p:nvPr>
        </p:nvSpPr>
        <p:spPr/>
        <p:txBody>
          <a:bodyPr/>
          <a:lstStyle/>
          <a:p>
            <a:r>
              <a:rPr lang="en-US" dirty="0"/>
              <a:t>Build Regression Models Using Linear Algebra</a:t>
            </a:r>
          </a:p>
          <a:p>
            <a:endParaRPr lang="en-US" dirty="0"/>
          </a:p>
        </p:txBody>
      </p:sp>
      <p:pic>
        <p:nvPicPr>
          <p:cNvPr id="22" name="Picture 21">
            <a:extLst>
              <a:ext uri="{FF2B5EF4-FFF2-40B4-BE49-F238E27FC236}">
                <a16:creationId xmlns:a16="http://schemas.microsoft.com/office/drawing/2014/main" id="{158D2622-D21B-42CA-B68A-12FE09F89C82}"/>
              </a:ext>
            </a:extLst>
          </p:cNvPr>
          <p:cNvPicPr>
            <a:picLocks noChangeAspect="1"/>
          </p:cNvPicPr>
          <p:nvPr/>
        </p:nvPicPr>
        <p:blipFill>
          <a:blip r:embed="rId2"/>
          <a:stretch>
            <a:fillRect/>
          </a:stretch>
        </p:blipFill>
        <p:spPr>
          <a:xfrm>
            <a:off x="722313" y="2751833"/>
            <a:ext cx="5242571" cy="1655067"/>
          </a:xfrm>
          <a:prstGeom prst="rect">
            <a:avLst/>
          </a:prstGeom>
        </p:spPr>
      </p:pic>
    </p:spTree>
    <p:extLst>
      <p:ext uri="{BB962C8B-B14F-4D97-AF65-F5344CB8AC3E}">
        <p14:creationId xmlns:p14="http://schemas.microsoft.com/office/powerpoint/2010/main" val="2377810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AB1664-84DF-4CB8-BA0B-5D0872F5DF6B}"/>
              </a:ext>
            </a:extLst>
          </p:cNvPr>
          <p:cNvSpPr>
            <a:spLocks noGrp="1"/>
          </p:cNvSpPr>
          <p:nvPr>
            <p:ph type="sldNum" sz="quarter" idx="12"/>
          </p:nvPr>
        </p:nvSpPr>
        <p:spPr/>
        <p:txBody>
          <a:bodyPr/>
          <a:lstStyle/>
          <a:p>
            <a:fld id="{A8160BDD-7155-D744-B749-9730458604AD}" type="slidenum">
              <a:rPr lang="en-US" smtClean="0"/>
              <a:t>20</a:t>
            </a:fld>
            <a:endParaRPr lang="en-US" dirty="0"/>
          </a:p>
        </p:txBody>
      </p:sp>
      <p:sp>
        <p:nvSpPr>
          <p:cNvPr id="2" name="Title 1">
            <a:extLst>
              <a:ext uri="{FF2B5EF4-FFF2-40B4-BE49-F238E27FC236}">
                <a16:creationId xmlns:a16="http://schemas.microsoft.com/office/drawing/2014/main" id="{D6CBF651-79B5-4751-916A-B47D9D5A474A}"/>
              </a:ext>
            </a:extLst>
          </p:cNvPr>
          <p:cNvSpPr>
            <a:spLocks noGrp="1"/>
          </p:cNvSpPr>
          <p:nvPr>
            <p:ph type="title"/>
          </p:nvPr>
        </p:nvSpPr>
        <p:spPr/>
        <p:txBody>
          <a:bodyPr/>
          <a:lstStyle/>
          <a:p>
            <a:r>
              <a:rPr lang="en-US" dirty="0"/>
              <a:t>Normal Equation Shortcomings</a:t>
            </a:r>
          </a:p>
        </p:txBody>
      </p:sp>
      <p:sp>
        <p:nvSpPr>
          <p:cNvPr id="4" name="Content Placeholder 3">
            <a:extLst>
              <a:ext uri="{FF2B5EF4-FFF2-40B4-BE49-F238E27FC236}">
                <a16:creationId xmlns:a16="http://schemas.microsoft.com/office/drawing/2014/main" id="{17929D2E-C39C-425B-BB3D-5F444E619F65}"/>
              </a:ext>
            </a:extLst>
          </p:cNvPr>
          <p:cNvSpPr>
            <a:spLocks noGrp="1"/>
          </p:cNvSpPr>
          <p:nvPr>
            <p:ph idx="1"/>
          </p:nvPr>
        </p:nvSpPr>
        <p:spPr/>
        <p:txBody>
          <a:bodyPr/>
          <a:lstStyle/>
          <a:p>
            <a:r>
              <a:rPr lang="en-US" dirty="0"/>
              <a:t>Normal equation works well in many cases, but is not perfect for all.</a:t>
            </a:r>
          </a:p>
          <a:p>
            <a:r>
              <a:rPr lang="en-US" dirty="0"/>
              <a:t>Two major issues:</a:t>
            </a:r>
          </a:p>
          <a:p>
            <a:pPr lvl="1"/>
            <a:r>
              <a:rPr lang="en-US" dirty="0"/>
              <a:t>Memory issues with large datasets.</a:t>
            </a:r>
          </a:p>
          <a:p>
            <a:pPr lvl="2"/>
            <a:r>
              <a:rPr lang="en-US" dirty="0"/>
              <a:t>Solved through iterative cost minimization.</a:t>
            </a:r>
          </a:p>
          <a:p>
            <a:pPr lvl="1"/>
            <a:r>
              <a:rPr lang="en-US" dirty="0"/>
              <a:t>Overfitting.</a:t>
            </a:r>
          </a:p>
          <a:p>
            <a:pPr lvl="2"/>
            <a:r>
              <a:rPr lang="en-US" dirty="0"/>
              <a:t>Solved through regularization.</a:t>
            </a:r>
          </a:p>
        </p:txBody>
      </p:sp>
    </p:spTree>
    <p:extLst>
      <p:ext uri="{BB962C8B-B14F-4D97-AF65-F5344CB8AC3E}">
        <p14:creationId xmlns:p14="http://schemas.microsoft.com/office/powerpoint/2010/main" val="1441343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B7C485-7103-4723-878D-8A533DA49B34}"/>
              </a:ext>
            </a:extLst>
          </p:cNvPr>
          <p:cNvSpPr>
            <a:spLocks noGrp="1"/>
          </p:cNvSpPr>
          <p:nvPr>
            <p:ph type="sldNum" sz="quarter" idx="12"/>
          </p:nvPr>
        </p:nvSpPr>
        <p:spPr/>
        <p:txBody>
          <a:bodyPr/>
          <a:lstStyle/>
          <a:p>
            <a:fld id="{A8160BDD-7155-D744-B749-9730458604AD}" type="slidenum">
              <a:rPr lang="en-US" smtClean="0"/>
              <a:t>21</a:t>
            </a:fld>
            <a:endParaRPr lang="en-US" dirty="0"/>
          </a:p>
        </p:txBody>
      </p:sp>
      <p:sp>
        <p:nvSpPr>
          <p:cNvPr id="4" name="Content Placeholder 3">
            <a:extLst>
              <a:ext uri="{FF2B5EF4-FFF2-40B4-BE49-F238E27FC236}">
                <a16:creationId xmlns:a16="http://schemas.microsoft.com/office/drawing/2014/main" id="{28D5A54B-8634-4FA1-AE65-CE4AA6C21FA1}"/>
              </a:ext>
            </a:extLst>
          </p:cNvPr>
          <p:cNvSpPr>
            <a:spLocks noGrp="1"/>
          </p:cNvSpPr>
          <p:nvPr>
            <p:ph idx="1"/>
          </p:nvPr>
        </p:nvSpPr>
        <p:spPr/>
        <p:txBody>
          <a:bodyPr/>
          <a:lstStyle/>
          <a:p>
            <a:r>
              <a:rPr lang="en-US" dirty="0"/>
              <a:t>Use linear regression in supervised learning to predict the change in value of a numeric dependent variable in relation to one or more independent variables.</a:t>
            </a:r>
          </a:p>
          <a:p>
            <a:r>
              <a:rPr lang="en-US" dirty="0"/>
              <a:t>Consider that some data is not easily fit by a straight line—i.e., higher order fits.</a:t>
            </a:r>
          </a:p>
          <a:p>
            <a:r>
              <a:rPr lang="en-US" dirty="0"/>
              <a:t>Use various transformations on the data, like exponent and logarithm, and add them as new features to account for higher order fits.</a:t>
            </a:r>
          </a:p>
          <a:p>
            <a:r>
              <a:rPr lang="en-US" dirty="0"/>
              <a:t>Observe how adding more feature transformations changes a higher order fit, and consider that adding too many will lead to overfitting.</a:t>
            </a:r>
          </a:p>
          <a:p>
            <a:r>
              <a:rPr lang="en-US" dirty="0"/>
              <a:t>Consider that linear regression models are usually not evaluated based on how well they fit, but on how poorly they fit (the cost).</a:t>
            </a:r>
          </a:p>
          <a:p>
            <a:r>
              <a:rPr lang="en-US" dirty="0"/>
              <a:t>Prefer using a cost function like mean squared error (MSE) over </a:t>
            </a:r>
            <a:r>
              <a:rPr lang="en-US" i="1" dirty="0"/>
              <a:t>R</a:t>
            </a:r>
            <a:r>
              <a:rPr lang="en-US" dirty="0"/>
              <a:t>2 when evaluating the skill of a linear regression model.</a:t>
            </a:r>
          </a:p>
          <a:p>
            <a:r>
              <a:rPr lang="en-US" dirty="0"/>
              <a:t>Prefer using MSE over mean absolute error (MAE).</a:t>
            </a:r>
          </a:p>
          <a:p>
            <a:r>
              <a:rPr lang="en-US" dirty="0"/>
              <a:t>Keep in mind the shortcomings of the closed-form normal equation: that large datasets will lead to memory issues due to the computational cost of inverse matrix calculations, and that it is prone to overfitting.</a:t>
            </a:r>
          </a:p>
        </p:txBody>
      </p:sp>
      <p:sp>
        <p:nvSpPr>
          <p:cNvPr id="2" name="Title 1">
            <a:extLst>
              <a:ext uri="{FF2B5EF4-FFF2-40B4-BE49-F238E27FC236}">
                <a16:creationId xmlns:a16="http://schemas.microsoft.com/office/drawing/2014/main" id="{74C1B918-758E-473A-A153-A6C46F44665F}"/>
              </a:ext>
            </a:extLst>
          </p:cNvPr>
          <p:cNvSpPr>
            <a:spLocks noGrp="1"/>
          </p:cNvSpPr>
          <p:nvPr>
            <p:ph type="title"/>
          </p:nvPr>
        </p:nvSpPr>
        <p:spPr/>
        <p:txBody>
          <a:bodyPr/>
          <a:lstStyle/>
          <a:p>
            <a:r>
              <a:rPr lang="en-US" dirty="0"/>
              <a:t>Build a Linear Regression Model</a:t>
            </a:r>
          </a:p>
        </p:txBody>
      </p:sp>
      <p:pic>
        <p:nvPicPr>
          <p:cNvPr id="5" name="Picture 4" descr="Image result for checklist png">
            <a:extLst>
              <a:ext uri="{FF2B5EF4-FFF2-40B4-BE49-F238E27FC236}">
                <a16:creationId xmlns:a16="http://schemas.microsoft.com/office/drawing/2014/main" id="{74E0510D-CF95-4EF6-BD7D-9AB28C0C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5597477"/>
            <a:ext cx="1612891" cy="106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281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85E827-2BE6-4919-BF4A-3A6125AC6758}"/>
              </a:ext>
            </a:extLst>
          </p:cNvPr>
          <p:cNvSpPr>
            <a:spLocks noGrp="1"/>
          </p:cNvSpPr>
          <p:nvPr>
            <p:ph type="sldNum" sz="quarter" idx="12"/>
          </p:nvPr>
        </p:nvSpPr>
        <p:spPr/>
        <p:txBody>
          <a:bodyPr/>
          <a:lstStyle/>
          <a:p>
            <a:fld id="{A8160BDD-7155-D744-B749-9730458604AD}" type="slidenum">
              <a:rPr lang="en-US" smtClean="0"/>
              <a:pPr/>
              <a:t>22</a:t>
            </a:fld>
            <a:endParaRPr lang="en-US" dirty="0"/>
          </a:p>
        </p:txBody>
      </p:sp>
      <p:sp>
        <p:nvSpPr>
          <p:cNvPr id="3" name="Content Placeholder 2">
            <a:extLst>
              <a:ext uri="{FF2B5EF4-FFF2-40B4-BE49-F238E27FC236}">
                <a16:creationId xmlns:a16="http://schemas.microsoft.com/office/drawing/2014/main" id="{8ADC8BC2-4C75-49C6-A72A-0CB21B214F8B}"/>
              </a:ext>
            </a:extLst>
          </p:cNvPr>
          <p:cNvSpPr>
            <a:spLocks noGrp="1"/>
          </p:cNvSpPr>
          <p:nvPr>
            <p:ph idx="1"/>
          </p:nvPr>
        </p:nvSpPr>
        <p:spPr/>
        <p:txBody>
          <a:bodyPr/>
          <a:lstStyle/>
          <a:p>
            <a:r>
              <a:rPr lang="en-US" dirty="0"/>
              <a:t>Use scikit-learn's </a:t>
            </a:r>
            <a:r>
              <a:rPr lang="en-US" sz="1600" dirty="0">
                <a:latin typeface="Courier New" panose="02070309020205020404" pitchFamily="49" charset="0"/>
                <a:cs typeface="Courier New" panose="02070309020205020404" pitchFamily="49" charset="0"/>
              </a:rPr>
              <a:t>LinearRegression()</a:t>
            </a:r>
            <a:r>
              <a:rPr lang="en-US" dirty="0"/>
              <a:t> class to build simple linear models:</a:t>
            </a:r>
          </a:p>
          <a:p>
            <a:pPr lvl="1"/>
            <a:r>
              <a:rPr lang="en-US" sz="1400" dirty="0">
                <a:latin typeface="Courier New" panose="02070309020205020404" pitchFamily="49" charset="0"/>
                <a:cs typeface="Courier New" panose="02070309020205020404" pitchFamily="49" charset="0"/>
              </a:rPr>
              <a:t>model = sklearn.linear_model.LinearRegression()</a:t>
            </a:r>
          </a:p>
          <a:p>
            <a:pPr lvl="1"/>
            <a:r>
              <a:rPr lang="fr-FR" sz="1400" dirty="0">
                <a:latin typeface="Courier New" panose="02070309020205020404" pitchFamily="49" charset="0"/>
                <a:cs typeface="Courier New" panose="02070309020205020404" pitchFamily="49" charset="0"/>
              </a:rPr>
              <a:t>model.fit(X_train, y_train)</a:t>
            </a:r>
          </a:p>
          <a:p>
            <a:pPr lvl="1"/>
            <a:r>
              <a:rPr lang="en-US" sz="1400" dirty="0">
                <a:latin typeface="Courier New" panose="02070309020205020404" pitchFamily="49" charset="0"/>
                <a:cs typeface="Courier New" panose="02070309020205020404" pitchFamily="49" charset="0"/>
              </a:rPr>
              <a:t>model.score(X_test, y_test)</a:t>
            </a:r>
          </a:p>
          <a:p>
            <a:pPr lvl="1"/>
            <a:r>
              <a:rPr lang="en-US" sz="1400" dirty="0">
                <a:latin typeface="Courier New" panose="02070309020205020404" pitchFamily="49" charset="0"/>
                <a:cs typeface="Courier New" panose="02070309020205020404" pitchFamily="49" charset="0"/>
              </a:rPr>
              <a:t>model.predict(X_test)</a:t>
            </a:r>
          </a:p>
          <a:p>
            <a:pPr lvl="1"/>
            <a:r>
              <a:rPr lang="en-US" sz="1400" dirty="0">
                <a:latin typeface="Courier New" panose="02070309020205020404" pitchFamily="49" charset="0"/>
                <a:cs typeface="Courier New" panose="02070309020205020404" pitchFamily="49" charset="0"/>
              </a:rPr>
              <a:t>sklearn.metrics.mean_squared_error(y_test, prediction)</a:t>
            </a:r>
          </a:p>
          <a:p>
            <a:pPr lvl="1"/>
            <a:r>
              <a:rPr lang="en-US" sz="1400" dirty="0">
                <a:latin typeface="Courier New" panose="02070309020205020404" pitchFamily="49" charset="0"/>
                <a:cs typeface="Courier New" panose="02070309020205020404" pitchFamily="49" charset="0"/>
              </a:rPr>
              <a:t>model.coef_</a:t>
            </a:r>
          </a:p>
        </p:txBody>
      </p:sp>
      <p:sp>
        <p:nvSpPr>
          <p:cNvPr id="4" name="Title 3">
            <a:extLst>
              <a:ext uri="{FF2B5EF4-FFF2-40B4-BE49-F238E27FC236}">
                <a16:creationId xmlns:a16="http://schemas.microsoft.com/office/drawing/2014/main" id="{72278BC4-7B67-46E6-854D-D0C7ACE83EAB}"/>
              </a:ext>
            </a:extLst>
          </p:cNvPr>
          <p:cNvSpPr>
            <a:spLocks noGrp="1"/>
          </p:cNvSpPr>
          <p:nvPr>
            <p:ph type="title"/>
          </p:nvPr>
        </p:nvSpPr>
        <p:spPr/>
        <p:txBody>
          <a:bodyPr/>
          <a:lstStyle/>
          <a:p>
            <a:r>
              <a:rPr lang="en-US" dirty="0"/>
              <a:t>Use Python for Linear Regression</a:t>
            </a:r>
          </a:p>
        </p:txBody>
      </p:sp>
      <p:pic>
        <p:nvPicPr>
          <p:cNvPr id="5" name="Picture 4" descr="Image result for checklist png">
            <a:extLst>
              <a:ext uri="{FF2B5EF4-FFF2-40B4-BE49-F238E27FC236}">
                <a16:creationId xmlns:a16="http://schemas.microsoft.com/office/drawing/2014/main" id="{CC49074F-8485-46CF-BE24-8171AA1B4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5597477"/>
            <a:ext cx="1612891" cy="106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664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0656A2-C43C-40BA-ACA7-81089CA618D5}"/>
              </a:ext>
            </a:extLst>
          </p:cNvPr>
          <p:cNvSpPr>
            <a:spLocks noGrp="1"/>
          </p:cNvSpPr>
          <p:nvPr>
            <p:ph type="sldNum" sz="quarter" idx="12"/>
          </p:nvPr>
        </p:nvSpPr>
        <p:spPr/>
        <p:txBody>
          <a:bodyPr/>
          <a:lstStyle/>
          <a:p>
            <a:fld id="{A8160BDD-7155-D744-B749-9730458604AD}" type="slidenum">
              <a:rPr lang="en-US" smtClean="0"/>
              <a:pPr/>
              <a:t>23</a:t>
            </a:fld>
            <a:endParaRPr lang="en-US" dirty="0"/>
          </a:p>
        </p:txBody>
      </p:sp>
      <p:sp>
        <p:nvSpPr>
          <p:cNvPr id="6" name="Content Placeholder 5">
            <a:extLst>
              <a:ext uri="{FF2B5EF4-FFF2-40B4-BE49-F238E27FC236}">
                <a16:creationId xmlns:a16="http://schemas.microsoft.com/office/drawing/2014/main" id="{5E39934E-4ABF-403A-8A5C-2EEEED3962BF}"/>
              </a:ext>
            </a:extLst>
          </p:cNvPr>
          <p:cNvSpPr>
            <a:spLocks noGrp="1"/>
          </p:cNvSpPr>
          <p:nvPr>
            <p:ph idx="1"/>
          </p:nvPr>
        </p:nvSpPr>
        <p:spPr>
          <a:xfrm>
            <a:off x="2779890" y="1302040"/>
            <a:ext cx="6174293" cy="4920960"/>
          </a:xfrm>
        </p:spPr>
        <p:txBody>
          <a:bodyPr/>
          <a:lstStyle/>
          <a:p>
            <a:r>
              <a:rPr lang="en-US" dirty="0"/>
              <a:t>IOT Company:</a:t>
            </a:r>
          </a:p>
          <a:p>
            <a:pPr lvl="1"/>
            <a:r>
              <a:rPr lang="en-US" dirty="0"/>
              <a:t>Supplies network-connected sensors</a:t>
            </a:r>
          </a:p>
          <a:p>
            <a:pPr lvl="2"/>
            <a:r>
              <a:rPr lang="en-US" dirty="0"/>
              <a:t>Used in power plants to measure ambient conditions inside and outside the plant, such as temperature and humidity, which affect the efficiency of the power plant's energy output.</a:t>
            </a:r>
          </a:p>
          <a:p>
            <a:r>
              <a:rPr lang="en-US" dirty="0"/>
              <a:t>You have been:</a:t>
            </a:r>
          </a:p>
          <a:p>
            <a:pPr lvl="1"/>
            <a:r>
              <a:rPr lang="en-US" dirty="0"/>
              <a:t>Given a dataset with hourly measurements over a six-year period.</a:t>
            </a:r>
          </a:p>
          <a:p>
            <a:pPr lvl="1"/>
            <a:r>
              <a:rPr lang="en-US" dirty="0"/>
              <a:t>Tasked with predicting the energy output of the plant given certain measurements. </a:t>
            </a:r>
          </a:p>
          <a:p>
            <a:r>
              <a:rPr lang="en-US" dirty="0"/>
              <a:t>Because energy output is measured in megawatts (MW), a numeric value, you'll use a simple linear model to make these predictions.</a:t>
            </a:r>
          </a:p>
        </p:txBody>
      </p:sp>
      <p:sp>
        <p:nvSpPr>
          <p:cNvPr id="5" name="Title 4">
            <a:extLst>
              <a:ext uri="{FF2B5EF4-FFF2-40B4-BE49-F238E27FC236}">
                <a16:creationId xmlns:a16="http://schemas.microsoft.com/office/drawing/2014/main" id="{B258A946-B1DB-47D3-824D-FE802FE0DD77}"/>
              </a:ext>
            </a:extLst>
          </p:cNvPr>
          <p:cNvSpPr>
            <a:spLocks noGrp="1"/>
          </p:cNvSpPr>
          <p:nvPr>
            <p:ph type="title"/>
          </p:nvPr>
        </p:nvSpPr>
        <p:spPr/>
        <p:txBody>
          <a:bodyPr/>
          <a:lstStyle/>
          <a:p>
            <a:r>
              <a:rPr lang="en-US" dirty="0"/>
              <a:t>Activity: Building a Regression Model Using Linear Algebra</a:t>
            </a:r>
          </a:p>
        </p:txBody>
      </p:sp>
      <p:grpSp>
        <p:nvGrpSpPr>
          <p:cNvPr id="7" name="Group 6">
            <a:extLst>
              <a:ext uri="{FF2B5EF4-FFF2-40B4-BE49-F238E27FC236}">
                <a16:creationId xmlns:a16="http://schemas.microsoft.com/office/drawing/2014/main" id="{99ECDBEC-8C14-465C-BE52-301E7B983BCD}"/>
              </a:ext>
            </a:extLst>
          </p:cNvPr>
          <p:cNvGrpSpPr/>
          <p:nvPr/>
        </p:nvGrpSpPr>
        <p:grpSpPr>
          <a:xfrm>
            <a:off x="250012" y="1177555"/>
            <a:ext cx="2406435" cy="2464924"/>
            <a:chOff x="6248400" y="1302040"/>
            <a:chExt cx="2362200" cy="2419614"/>
          </a:xfrm>
        </p:grpSpPr>
        <p:pic>
          <p:nvPicPr>
            <p:cNvPr id="8" name="Picture 7">
              <a:extLst>
                <a:ext uri="{FF2B5EF4-FFF2-40B4-BE49-F238E27FC236}">
                  <a16:creationId xmlns:a16="http://schemas.microsoft.com/office/drawing/2014/main" id="{E27CC9A4-2162-4F41-8870-8D0AA8A4F726}"/>
                </a:ext>
              </a:extLst>
            </p:cNvPr>
            <p:cNvPicPr>
              <a:picLocks noChangeAspect="1"/>
            </p:cNvPicPr>
            <p:nvPr/>
          </p:nvPicPr>
          <p:blipFill rotWithShape="1">
            <a:blip r:embed="rId2"/>
            <a:srcRect l="18119" r="8660"/>
            <a:stretch/>
          </p:blipFill>
          <p:spPr>
            <a:xfrm>
              <a:off x="6248400" y="1302040"/>
              <a:ext cx="2362200" cy="24196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F09B86F9-5152-4336-A33C-C445608CACC7}"/>
                </a:ext>
              </a:extLst>
            </p:cNvPr>
            <p:cNvSpPr txBox="1"/>
            <p:nvPr/>
          </p:nvSpPr>
          <p:spPr>
            <a:xfrm>
              <a:off x="6369575" y="1704027"/>
              <a:ext cx="1295400" cy="461665"/>
            </a:xfrm>
            <a:prstGeom prst="rect">
              <a:avLst/>
            </a:prstGeom>
            <a:noFill/>
          </p:spPr>
          <p:txBody>
            <a:bodyPr wrap="square" rtlCol="0">
              <a:spAutoFit/>
              <a:scene3d>
                <a:camera prst="isometricRightUp">
                  <a:rot lat="20100000" lon="1680000" rev="21480000"/>
                </a:camera>
                <a:lightRig rig="threePt" dir="t"/>
              </a:scene3d>
              <a:sp3d prstMaterial="softEdge">
                <a:bevelB w="6350" h="38100"/>
              </a:sp3d>
            </a:bodyPr>
            <a:lstStyle>
              <a:defPPr>
                <a:defRPr lang="en-US"/>
              </a:defPPr>
              <a:lvl1pPr algn="ctr">
                <a:defRPr sz="1400" b="1" spc="300">
                  <a:solidFill>
                    <a:srgbClr val="3D4F54"/>
                  </a:solidFill>
                  <a:effectLst>
                    <a:outerShdw blurRad="50800" dist="76200" dir="2700000" algn="tl" rotWithShape="0">
                      <a:prstClr val="black">
                        <a:alpha val="25000"/>
                      </a:prstClr>
                    </a:outerShdw>
                  </a:effectLst>
                </a:defRPr>
              </a:lvl1pPr>
            </a:lstStyle>
            <a:p>
              <a:r>
                <a:rPr lang="en-US" sz="2400" dirty="0">
                  <a:effectLst>
                    <a:outerShdw blurRad="50800" dist="38100" dir="2700000" algn="tl" rotWithShape="0">
                      <a:prstClr val="black">
                        <a:alpha val="51000"/>
                      </a:prstClr>
                    </a:outerShdw>
                  </a:effectLst>
                </a:rPr>
                <a:t>IOT</a:t>
              </a:r>
            </a:p>
          </p:txBody>
        </p:sp>
        <p:sp>
          <p:nvSpPr>
            <p:cNvPr id="10" name="TextBox 9">
              <a:extLst>
                <a:ext uri="{FF2B5EF4-FFF2-40B4-BE49-F238E27FC236}">
                  <a16:creationId xmlns:a16="http://schemas.microsoft.com/office/drawing/2014/main" id="{571DC94F-16E7-48B9-A4E2-3A110B57C6EE}"/>
                </a:ext>
              </a:extLst>
            </p:cNvPr>
            <p:cNvSpPr txBox="1"/>
            <p:nvPr/>
          </p:nvSpPr>
          <p:spPr>
            <a:xfrm>
              <a:off x="6369575" y="2094662"/>
              <a:ext cx="1295400" cy="307777"/>
            </a:xfrm>
            <a:prstGeom prst="rect">
              <a:avLst/>
            </a:prstGeom>
            <a:noFill/>
          </p:spPr>
          <p:txBody>
            <a:bodyPr wrap="square" rtlCol="0">
              <a:spAutoFit/>
              <a:scene3d>
                <a:camera prst="isometricRightUp">
                  <a:rot lat="20100000" lon="1680000" rev="21480000"/>
                </a:camera>
                <a:lightRig rig="threePt" dir="t"/>
              </a:scene3d>
              <a:sp3d prstMaterial="softEdge">
                <a:bevelB w="6350" h="38100"/>
              </a:sp3d>
            </a:bodyPr>
            <a:lstStyle/>
            <a:p>
              <a:pPr algn="ctr"/>
              <a:r>
                <a:rPr lang="en-US" sz="1400" b="1" spc="300" dirty="0">
                  <a:solidFill>
                    <a:srgbClr val="3D4F54"/>
                  </a:solidFill>
                  <a:effectLst>
                    <a:outerShdw blurRad="50800" dist="38100" dir="2700000" algn="tl" rotWithShape="0">
                      <a:prstClr val="black">
                        <a:alpha val="29000"/>
                      </a:prstClr>
                    </a:outerShdw>
                  </a:effectLst>
                </a:rPr>
                <a:t>COMPANY</a:t>
              </a:r>
            </a:p>
          </p:txBody>
        </p:sp>
      </p:grpSp>
    </p:spTree>
    <p:extLst>
      <p:ext uri="{BB962C8B-B14F-4D97-AF65-F5344CB8AC3E}">
        <p14:creationId xmlns:p14="http://schemas.microsoft.com/office/powerpoint/2010/main" val="2249220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45FE34-E0C5-4581-91C0-44C85DA38123}"/>
              </a:ext>
            </a:extLst>
          </p:cNvPr>
          <p:cNvSpPr>
            <a:spLocks noGrp="1"/>
          </p:cNvSpPr>
          <p:nvPr>
            <p:ph type="sldNum" sz="quarter" idx="12"/>
          </p:nvPr>
        </p:nvSpPr>
        <p:spPr/>
        <p:txBody>
          <a:bodyPr/>
          <a:lstStyle/>
          <a:p>
            <a:fld id="{A8160BDD-7155-D744-B749-9730458604AD}" type="slidenum">
              <a:rPr lang="en-US" smtClean="0"/>
              <a:pPr/>
              <a:t>24</a:t>
            </a:fld>
            <a:endParaRPr lang="en-US" dirty="0"/>
          </a:p>
        </p:txBody>
      </p:sp>
      <p:sp>
        <p:nvSpPr>
          <p:cNvPr id="3" name="Content Placeholder 2">
            <a:extLst>
              <a:ext uri="{FF2B5EF4-FFF2-40B4-BE49-F238E27FC236}">
                <a16:creationId xmlns:a16="http://schemas.microsoft.com/office/drawing/2014/main" id="{C8E95131-246A-48F6-A80D-FF03C7C669F4}"/>
              </a:ext>
            </a:extLst>
          </p:cNvPr>
          <p:cNvSpPr>
            <a:spLocks noGrp="1"/>
          </p:cNvSpPr>
          <p:nvPr>
            <p:ph idx="1"/>
          </p:nvPr>
        </p:nvSpPr>
        <p:spPr>
          <a:xfrm>
            <a:off x="341925" y="1828800"/>
            <a:ext cx="4693901" cy="4394200"/>
          </a:xfrm>
        </p:spPr>
        <p:txBody>
          <a:bodyPr/>
          <a:lstStyle/>
          <a:p>
            <a:r>
              <a:rPr lang="en-US" dirty="0"/>
              <a:t>GCPG is a medical practice that treats diabetes patients.</a:t>
            </a:r>
          </a:p>
          <a:p>
            <a:r>
              <a:rPr lang="en-US" dirty="0"/>
              <a:t>Wants to know when patient is at risk of progressing to later stages.</a:t>
            </a:r>
          </a:p>
          <a:p>
            <a:r>
              <a:rPr lang="en-US" dirty="0"/>
              <a:t>You have an anonymized dataset of patients with various medical attributes.</a:t>
            </a:r>
          </a:p>
          <a:p>
            <a:r>
              <a:rPr lang="en-US" dirty="0"/>
              <a:t>You need to predict diabetes progression based on data.</a:t>
            </a:r>
          </a:p>
          <a:p>
            <a:r>
              <a:rPr lang="en-US" dirty="0"/>
              <a:t>The progression factor is a numeric value, so you'll use linear regression.</a:t>
            </a:r>
          </a:p>
        </p:txBody>
      </p:sp>
      <p:sp>
        <p:nvSpPr>
          <p:cNvPr id="4" name="Title 3">
            <a:extLst>
              <a:ext uri="{FF2B5EF4-FFF2-40B4-BE49-F238E27FC236}">
                <a16:creationId xmlns:a16="http://schemas.microsoft.com/office/drawing/2014/main" id="{78FE4EDB-6785-4A1E-89E9-4F80BB4DDFD5}"/>
              </a:ext>
            </a:extLst>
          </p:cNvPr>
          <p:cNvSpPr>
            <a:spLocks noGrp="1"/>
          </p:cNvSpPr>
          <p:nvPr>
            <p:ph type="title"/>
          </p:nvPr>
        </p:nvSpPr>
        <p:spPr/>
        <p:txBody>
          <a:bodyPr/>
          <a:lstStyle/>
          <a:p>
            <a:r>
              <a:rPr lang="en-US" dirty="0"/>
              <a:t>Activity: (Optional) Building a Linear Regression Model to Predict Diabetes Progression</a:t>
            </a:r>
          </a:p>
        </p:txBody>
      </p:sp>
      <p:pic>
        <p:nvPicPr>
          <p:cNvPr id="9" name="Picture 8">
            <a:extLst>
              <a:ext uri="{FF2B5EF4-FFF2-40B4-BE49-F238E27FC236}">
                <a16:creationId xmlns:a16="http://schemas.microsoft.com/office/drawing/2014/main" id="{5CA6A90A-95D8-498B-AAA1-BA91EE208153}"/>
              </a:ext>
            </a:extLst>
          </p:cNvPr>
          <p:cNvPicPr>
            <a:picLocks noChangeAspect="1"/>
          </p:cNvPicPr>
          <p:nvPr/>
        </p:nvPicPr>
        <p:blipFill>
          <a:blip r:embed="rId2"/>
          <a:stretch>
            <a:fillRect/>
          </a:stretch>
        </p:blipFill>
        <p:spPr>
          <a:xfrm>
            <a:off x="5447639" y="1924892"/>
            <a:ext cx="3354436" cy="2236290"/>
          </a:xfrm>
          <a:prstGeom prst="rect">
            <a:avLst/>
          </a:prstGeom>
        </p:spPr>
      </p:pic>
    </p:spTree>
    <p:extLst>
      <p:ext uri="{BB962C8B-B14F-4D97-AF65-F5344CB8AC3E}">
        <p14:creationId xmlns:p14="http://schemas.microsoft.com/office/powerpoint/2010/main" val="3093701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7E8898-CD62-4860-989B-A9D7B5621A75}"/>
              </a:ext>
            </a:extLst>
          </p:cNvPr>
          <p:cNvSpPr>
            <a:spLocks noGrp="1"/>
          </p:cNvSpPr>
          <p:nvPr>
            <p:ph type="sldNum" sz="quarter" idx="12"/>
          </p:nvPr>
        </p:nvSpPr>
        <p:spPr/>
        <p:txBody>
          <a:bodyPr/>
          <a:lstStyle/>
          <a:p>
            <a:fld id="{A8160BDD-7155-D744-B749-9730458604AD}" type="slidenum">
              <a:rPr lang="en-US" smtClean="0"/>
              <a:t>25</a:t>
            </a:fld>
            <a:endParaRPr lang="en-US" dirty="0"/>
          </a:p>
        </p:txBody>
      </p:sp>
      <p:sp>
        <p:nvSpPr>
          <p:cNvPr id="5" name="Text Placeholder 4">
            <a:extLst>
              <a:ext uri="{FF2B5EF4-FFF2-40B4-BE49-F238E27FC236}">
                <a16:creationId xmlns:a16="http://schemas.microsoft.com/office/drawing/2014/main" id="{3336CF8F-957E-4FDB-968B-989B31B1D99A}"/>
              </a:ext>
            </a:extLst>
          </p:cNvPr>
          <p:cNvSpPr>
            <a:spLocks noGrp="1"/>
          </p:cNvSpPr>
          <p:nvPr>
            <p:ph type="body" sz="quarter" idx="14"/>
          </p:nvPr>
        </p:nvSpPr>
        <p:spPr/>
        <p:txBody>
          <a:bodyPr/>
          <a:lstStyle/>
          <a:p>
            <a:r>
              <a:rPr lang="en-US" dirty="0"/>
              <a:t>Build Regularized Regression Models Using Linear Algebra</a:t>
            </a:r>
          </a:p>
          <a:p>
            <a:endParaRPr lang="en-US" dirty="0"/>
          </a:p>
        </p:txBody>
      </p:sp>
      <p:pic>
        <p:nvPicPr>
          <p:cNvPr id="6" name="Picture 5">
            <a:extLst>
              <a:ext uri="{FF2B5EF4-FFF2-40B4-BE49-F238E27FC236}">
                <a16:creationId xmlns:a16="http://schemas.microsoft.com/office/drawing/2014/main" id="{BA91700F-23C5-4623-9B39-7D5DB80D66D6}"/>
              </a:ext>
            </a:extLst>
          </p:cNvPr>
          <p:cNvPicPr>
            <a:picLocks noChangeAspect="1"/>
          </p:cNvPicPr>
          <p:nvPr/>
        </p:nvPicPr>
        <p:blipFill>
          <a:blip r:embed="rId2"/>
          <a:stretch>
            <a:fillRect/>
          </a:stretch>
        </p:blipFill>
        <p:spPr>
          <a:xfrm>
            <a:off x="722313" y="2751833"/>
            <a:ext cx="5242571" cy="1655067"/>
          </a:xfrm>
          <a:prstGeom prst="rect">
            <a:avLst/>
          </a:prstGeom>
        </p:spPr>
      </p:pic>
    </p:spTree>
    <p:extLst>
      <p:ext uri="{BB962C8B-B14F-4D97-AF65-F5344CB8AC3E}">
        <p14:creationId xmlns:p14="http://schemas.microsoft.com/office/powerpoint/2010/main" val="1729166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726DC3-B369-4596-A73C-194734F2190F}"/>
              </a:ext>
            </a:extLst>
          </p:cNvPr>
          <p:cNvSpPr>
            <a:spLocks noGrp="1"/>
          </p:cNvSpPr>
          <p:nvPr>
            <p:ph type="sldNum" sz="quarter" idx="12"/>
          </p:nvPr>
        </p:nvSpPr>
        <p:spPr/>
        <p:txBody>
          <a:bodyPr/>
          <a:lstStyle/>
          <a:p>
            <a:fld id="{A8160BDD-7155-D744-B749-9730458604AD}" type="slidenum">
              <a:rPr lang="en-US" smtClean="0"/>
              <a:t>26</a:t>
            </a:fld>
            <a:endParaRPr lang="en-US" dirty="0"/>
          </a:p>
        </p:txBody>
      </p:sp>
      <p:sp>
        <p:nvSpPr>
          <p:cNvPr id="6" name="Content Placeholder 5">
            <a:extLst>
              <a:ext uri="{FF2B5EF4-FFF2-40B4-BE49-F238E27FC236}">
                <a16:creationId xmlns:a16="http://schemas.microsoft.com/office/drawing/2014/main" id="{88CB2835-6AF4-4D27-B841-B8D0FB70D9A1}"/>
              </a:ext>
            </a:extLst>
          </p:cNvPr>
          <p:cNvSpPr>
            <a:spLocks noGrp="1"/>
          </p:cNvSpPr>
          <p:nvPr>
            <p:ph idx="1"/>
          </p:nvPr>
        </p:nvSpPr>
        <p:spPr/>
        <p:txBody>
          <a:bodyPr/>
          <a:lstStyle/>
          <a:p>
            <a:r>
              <a:rPr lang="en-US" dirty="0"/>
              <a:t>Regularization applies </a:t>
            </a:r>
            <a:r>
              <a:rPr lang="el-GR" i="1" dirty="0"/>
              <a:t>λ</a:t>
            </a:r>
            <a:r>
              <a:rPr lang="en-US" dirty="0"/>
              <a:t> hyperparameter to constrain a model.</a:t>
            </a:r>
          </a:p>
          <a:p>
            <a:pPr lvl="1"/>
            <a:r>
              <a:rPr lang="en-US" dirty="0"/>
              <a:t>Reduces overfitting.</a:t>
            </a:r>
          </a:p>
          <a:p>
            <a:r>
              <a:rPr lang="el-GR" i="1" dirty="0"/>
              <a:t>λ</a:t>
            </a:r>
            <a:r>
              <a:rPr lang="en-US" dirty="0"/>
              <a:t> is part of a term that is added to cost function.</a:t>
            </a:r>
          </a:p>
          <a:p>
            <a:pPr lvl="1"/>
            <a:r>
              <a:rPr lang="en-US" dirty="0"/>
              <a:t>Term penalizes model if parameters are too high.</a:t>
            </a:r>
          </a:p>
          <a:p>
            <a:pPr lvl="1"/>
            <a:r>
              <a:rPr lang="en-US" dirty="0"/>
              <a:t>Keeps parameters small.</a:t>
            </a:r>
          </a:p>
          <a:p>
            <a:pPr lvl="1"/>
            <a:r>
              <a:rPr lang="en-US" dirty="0"/>
              <a:t>Different regularization techniques use different terms.</a:t>
            </a:r>
          </a:p>
          <a:p>
            <a:r>
              <a:rPr lang="en-US" dirty="0"/>
              <a:t>Three most successful techniques:</a:t>
            </a:r>
          </a:p>
          <a:p>
            <a:pPr lvl="1"/>
            <a:r>
              <a:rPr lang="en-US" dirty="0"/>
              <a:t>Ridge</a:t>
            </a:r>
          </a:p>
          <a:p>
            <a:pPr lvl="1"/>
            <a:r>
              <a:rPr lang="en-US" dirty="0"/>
              <a:t>Lasso</a:t>
            </a:r>
          </a:p>
          <a:p>
            <a:pPr lvl="1"/>
            <a:r>
              <a:rPr lang="en-US" dirty="0"/>
              <a:t>Elastic net</a:t>
            </a:r>
          </a:p>
          <a:p>
            <a:r>
              <a:rPr lang="en-US" dirty="0"/>
              <a:t>Good idea to apply regularization to most models, regardless of type chosen.</a:t>
            </a:r>
          </a:p>
          <a:p>
            <a:r>
              <a:rPr lang="en-US" dirty="0"/>
              <a:t>Regularize during training only, not during evaluation phase.</a:t>
            </a:r>
          </a:p>
        </p:txBody>
      </p:sp>
      <p:sp>
        <p:nvSpPr>
          <p:cNvPr id="5" name="Title 4">
            <a:extLst>
              <a:ext uri="{FF2B5EF4-FFF2-40B4-BE49-F238E27FC236}">
                <a16:creationId xmlns:a16="http://schemas.microsoft.com/office/drawing/2014/main" id="{2C3DACA3-E6EF-4819-BD79-CEB8EFB04EFB}"/>
              </a:ext>
            </a:extLst>
          </p:cNvPr>
          <p:cNvSpPr>
            <a:spLocks noGrp="1"/>
          </p:cNvSpPr>
          <p:nvPr>
            <p:ph type="title"/>
          </p:nvPr>
        </p:nvSpPr>
        <p:spPr/>
        <p:txBody>
          <a:bodyPr/>
          <a:lstStyle/>
          <a:p>
            <a:r>
              <a:rPr lang="en-US" dirty="0"/>
              <a:t>Regularization Techniques</a:t>
            </a:r>
          </a:p>
        </p:txBody>
      </p:sp>
    </p:spTree>
    <p:extLst>
      <p:ext uri="{BB962C8B-B14F-4D97-AF65-F5344CB8AC3E}">
        <p14:creationId xmlns:p14="http://schemas.microsoft.com/office/powerpoint/2010/main" val="152065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726DC3-B369-4596-A73C-194734F2190F}"/>
              </a:ext>
            </a:extLst>
          </p:cNvPr>
          <p:cNvSpPr>
            <a:spLocks noGrp="1"/>
          </p:cNvSpPr>
          <p:nvPr>
            <p:ph type="sldNum" sz="quarter" idx="12"/>
          </p:nvPr>
        </p:nvSpPr>
        <p:spPr/>
        <p:txBody>
          <a:bodyPr/>
          <a:lstStyle/>
          <a:p>
            <a:fld id="{A8160BDD-7155-D744-B749-9730458604AD}" type="slidenum">
              <a:rPr lang="en-US" smtClean="0"/>
              <a:t>27</a:t>
            </a:fld>
            <a:endParaRPr lang="en-US" dirty="0"/>
          </a:p>
        </p:txBody>
      </p:sp>
      <p:sp>
        <p:nvSpPr>
          <p:cNvPr id="3" name="Content Placeholder 2">
            <a:extLst>
              <a:ext uri="{FF2B5EF4-FFF2-40B4-BE49-F238E27FC236}">
                <a16:creationId xmlns:a16="http://schemas.microsoft.com/office/drawing/2014/main" id="{AED9800B-79D0-4C2C-A162-E03A9BE0B7AE}"/>
              </a:ext>
            </a:extLst>
          </p:cNvPr>
          <p:cNvSpPr>
            <a:spLocks noGrp="1"/>
          </p:cNvSpPr>
          <p:nvPr>
            <p:ph idx="1"/>
          </p:nvPr>
        </p:nvSpPr>
        <p:spPr/>
        <p:txBody>
          <a:bodyPr/>
          <a:lstStyle/>
          <a:p>
            <a:r>
              <a:rPr lang="en-US" dirty="0"/>
              <a:t>ℓ₂ norm is the sum of square coefficients.</a:t>
            </a:r>
          </a:p>
          <a:p>
            <a:pPr lvl="1"/>
            <a:r>
              <a:rPr lang="en-US" dirty="0"/>
              <a:t>Minimizing it keeps parameter weights small.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Suitable in datasets with many features, each having some predictive power.</a:t>
            </a:r>
          </a:p>
          <a:p>
            <a:pPr lvl="1"/>
            <a:r>
              <a:rPr lang="en-US" dirty="0"/>
              <a:t>Ridge regression doesn't remove features entirely.</a:t>
            </a:r>
          </a:p>
        </p:txBody>
      </p:sp>
      <p:sp>
        <p:nvSpPr>
          <p:cNvPr id="5" name="Title 4">
            <a:extLst>
              <a:ext uri="{FF2B5EF4-FFF2-40B4-BE49-F238E27FC236}">
                <a16:creationId xmlns:a16="http://schemas.microsoft.com/office/drawing/2014/main" id="{2C3DACA3-E6EF-4819-BD79-CEB8EFB04EFB}"/>
              </a:ext>
            </a:extLst>
          </p:cNvPr>
          <p:cNvSpPr>
            <a:spLocks noGrp="1"/>
          </p:cNvSpPr>
          <p:nvPr>
            <p:ph type="title"/>
          </p:nvPr>
        </p:nvSpPr>
        <p:spPr/>
        <p:txBody>
          <a:bodyPr/>
          <a:lstStyle/>
          <a:p>
            <a:r>
              <a:rPr lang="en-US" dirty="0"/>
              <a:t>Ridge Regression</a:t>
            </a:r>
          </a:p>
        </p:txBody>
      </p:sp>
      <p:sp>
        <p:nvSpPr>
          <p:cNvPr id="4" name="Text Placeholder 3">
            <a:extLst>
              <a:ext uri="{FF2B5EF4-FFF2-40B4-BE49-F238E27FC236}">
                <a16:creationId xmlns:a16="http://schemas.microsoft.com/office/drawing/2014/main" id="{E18F3FA1-A85C-4982-843F-266055A5399D}"/>
              </a:ext>
            </a:extLst>
          </p:cNvPr>
          <p:cNvSpPr>
            <a:spLocks noGrp="1"/>
          </p:cNvSpPr>
          <p:nvPr>
            <p:ph type="body" sz="quarter" idx="13"/>
          </p:nvPr>
        </p:nvSpPr>
        <p:spPr/>
        <p:txBody>
          <a:bodyPr/>
          <a:lstStyle/>
          <a:p>
            <a:r>
              <a:rPr lang="en-US" b="1" dirty="0"/>
              <a:t>Ridge Regression</a:t>
            </a:r>
            <a:r>
              <a:rPr lang="en-US" dirty="0"/>
              <a:t>: A form of regularization that uses the ℓ₂ norm to implement its regularization term.</a:t>
            </a:r>
          </a:p>
        </p:txBody>
      </p:sp>
      <p:sp>
        <p:nvSpPr>
          <p:cNvPr id="7" name="Rectangle: Rounded Corners 6">
            <a:extLst>
              <a:ext uri="{FF2B5EF4-FFF2-40B4-BE49-F238E27FC236}">
                <a16:creationId xmlns:a16="http://schemas.microsoft.com/office/drawing/2014/main" id="{9E4F4E16-E84D-4B0C-AE6F-698316840415}"/>
              </a:ext>
            </a:extLst>
          </p:cNvPr>
          <p:cNvSpPr/>
          <p:nvPr/>
        </p:nvSpPr>
        <p:spPr>
          <a:xfrm>
            <a:off x="341925" y="2841137"/>
            <a:ext cx="4297010" cy="1291951"/>
          </a:xfrm>
          <a:prstGeom prst="roundRect">
            <a:avLst>
              <a:gd name="adj" fmla="val 6571"/>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DD8C8A1-B6B3-4176-8D39-912AFD626FBB}"/>
                  </a:ext>
                </a:extLst>
              </p:cNvPr>
              <p:cNvSpPr txBox="1"/>
              <p:nvPr/>
            </p:nvSpPr>
            <p:spPr>
              <a:xfrm>
                <a:off x="1204693" y="3036713"/>
                <a:ext cx="2571473" cy="7845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𝐽</m:t>
                      </m:r>
                      <m:d>
                        <m:dPr>
                          <m:ctrlPr>
                            <a:rPr lang="en-US" b="0" i="1" smtClean="0">
                              <a:solidFill>
                                <a:schemeClr val="bg1"/>
                              </a:solidFill>
                              <a:latin typeface="Cambria Math" panose="02040503050406030204" pitchFamily="18" charset="0"/>
                            </a:rPr>
                          </m:ctrlPr>
                        </m:dPr>
                        <m:e>
                          <m:r>
                            <a:rPr lang="en-US" b="1" i="0" smtClean="0">
                              <a:solidFill>
                                <a:schemeClr val="bg1"/>
                              </a:solidFill>
                              <a:latin typeface="Cambria Math" panose="02040503050406030204" pitchFamily="18" charset="0"/>
                              <a:ea typeface="Cambria Math" panose="02040503050406030204" pitchFamily="18" charset="0"/>
                            </a:rPr>
                            <m:t>𝛉</m:t>
                          </m:r>
                        </m:e>
                      </m:d>
                      <m:r>
                        <a:rPr lang="en-US" b="0" i="1" smtClean="0">
                          <a:solidFill>
                            <a:schemeClr val="bg1"/>
                          </a:solidFill>
                          <a:latin typeface="Cambria Math" panose="02040503050406030204" pitchFamily="18" charset="0"/>
                          <a:ea typeface="Cambria Math" panose="02040503050406030204" pitchFamily="18" charset="0"/>
                        </a:rPr>
                        <m:t>=</m:t>
                      </m:r>
                      <m:r>
                        <m:rPr>
                          <m:sty m:val="p"/>
                        </m:rPr>
                        <a:rPr lang="en-US" b="0" i="0" smtClean="0">
                          <a:solidFill>
                            <a:schemeClr val="bg1"/>
                          </a:solidFill>
                          <a:latin typeface="Cambria Math" panose="02040503050406030204" pitchFamily="18" charset="0"/>
                          <a:ea typeface="Cambria Math" panose="02040503050406030204" pitchFamily="18" charset="0"/>
                        </a:rPr>
                        <m:t>MSE</m:t>
                      </m:r>
                      <m:d>
                        <m:dPr>
                          <m:ctrlPr>
                            <a:rPr lang="en-US" b="0" i="1" smtClean="0">
                              <a:solidFill>
                                <a:schemeClr val="bg1"/>
                              </a:solidFill>
                              <a:latin typeface="Cambria Math" panose="02040503050406030204" pitchFamily="18" charset="0"/>
                              <a:ea typeface="Cambria Math" panose="02040503050406030204" pitchFamily="18" charset="0"/>
                            </a:rPr>
                          </m:ctrlPr>
                        </m:dPr>
                        <m:e>
                          <m:r>
                            <a:rPr lang="en-US" b="1" i="0" smtClean="0">
                              <a:solidFill>
                                <a:schemeClr val="bg1"/>
                              </a:solidFill>
                              <a:latin typeface="Cambria Math" panose="02040503050406030204" pitchFamily="18" charset="0"/>
                              <a:ea typeface="Cambria Math" panose="02040503050406030204" pitchFamily="18" charset="0"/>
                            </a:rPr>
                            <m:t>𝛉</m:t>
                          </m:r>
                        </m:e>
                      </m:d>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𝜆</m:t>
                      </m:r>
                      <m:nary>
                        <m:naryPr>
                          <m:chr m:val="∑"/>
                          <m:ctrlPr>
                            <a:rPr lang="en-US" b="0" i="1" smtClean="0">
                              <a:solidFill>
                                <a:schemeClr val="bg1"/>
                              </a:solidFill>
                              <a:latin typeface="Cambria Math" panose="02040503050406030204" pitchFamily="18" charset="0"/>
                              <a:ea typeface="Cambria Math" panose="02040503050406030204" pitchFamily="18" charset="0"/>
                            </a:rPr>
                          </m:ctrlPr>
                        </m:naryPr>
                        <m:sub>
                          <m:r>
                            <m:rPr>
                              <m:brk m:alnAt="23"/>
                            </m:rPr>
                            <a:rPr lang="en-US" b="0" i="1" smtClean="0">
                              <a:solidFill>
                                <a:schemeClr val="bg1"/>
                              </a:solidFill>
                              <a:latin typeface="Cambria Math" panose="02040503050406030204" pitchFamily="18" charset="0"/>
                              <a:ea typeface="Cambria Math" panose="02040503050406030204" pitchFamily="18" charset="0"/>
                            </a:rPr>
                            <m:t>𝑖</m:t>
                          </m:r>
                          <m:r>
                            <a:rPr lang="en-US" b="0" i="1" smtClean="0">
                              <a:solidFill>
                                <a:schemeClr val="bg1"/>
                              </a:solidFill>
                              <a:latin typeface="Cambria Math" panose="02040503050406030204" pitchFamily="18" charset="0"/>
                              <a:ea typeface="Cambria Math" panose="02040503050406030204" pitchFamily="18" charset="0"/>
                            </a:rPr>
                            <m:t>=1</m:t>
                          </m:r>
                        </m:sub>
                        <m:sup>
                          <m:r>
                            <a:rPr lang="en-US" b="0" i="1" smtClean="0">
                              <a:solidFill>
                                <a:schemeClr val="bg1"/>
                              </a:solidFill>
                              <a:latin typeface="Cambria Math" panose="02040503050406030204" pitchFamily="18" charset="0"/>
                              <a:ea typeface="Cambria Math" panose="02040503050406030204" pitchFamily="18" charset="0"/>
                            </a:rPr>
                            <m:t>𝑑</m:t>
                          </m:r>
                        </m:sup>
                        <m:e>
                          <m:sSubSup>
                            <m:sSubSupPr>
                              <m:ctrlPr>
                                <a:rPr lang="en-US" b="0" i="1" smtClean="0">
                                  <a:solidFill>
                                    <a:schemeClr val="bg1"/>
                                  </a:solidFill>
                                  <a:latin typeface="Cambria Math" panose="02040503050406030204" pitchFamily="18" charset="0"/>
                                  <a:ea typeface="Cambria Math" panose="02040503050406030204" pitchFamily="18" charset="0"/>
                                </a:rPr>
                              </m:ctrlPr>
                            </m:sSubSupPr>
                            <m:e>
                              <m:r>
                                <a:rPr lang="en-US" b="0" i="1" smtClean="0">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𝑖</m:t>
                              </m:r>
                            </m:sub>
                            <m:sup>
                              <m:r>
                                <a:rPr lang="en-US" b="0" i="1" smtClean="0">
                                  <a:solidFill>
                                    <a:schemeClr val="bg1"/>
                                  </a:solidFill>
                                  <a:latin typeface="Cambria Math" panose="02040503050406030204" pitchFamily="18" charset="0"/>
                                  <a:ea typeface="Cambria Math" panose="02040503050406030204" pitchFamily="18" charset="0"/>
                                </a:rPr>
                                <m:t>2</m:t>
                              </m:r>
                            </m:sup>
                          </m:sSubSup>
                        </m:e>
                      </m:nary>
                    </m:oMath>
                  </m:oMathPara>
                </a14:m>
                <a:endParaRPr lang="en-US" dirty="0">
                  <a:solidFill>
                    <a:schemeClr val="bg1"/>
                  </a:solidFill>
                </a:endParaRPr>
              </a:p>
            </p:txBody>
          </p:sp>
        </mc:Choice>
        <mc:Fallback xmlns="">
          <p:sp>
            <p:nvSpPr>
              <p:cNvPr id="8" name="TextBox 7">
                <a:extLst>
                  <a:ext uri="{FF2B5EF4-FFF2-40B4-BE49-F238E27FC236}">
                    <a16:creationId xmlns:a16="http://schemas.microsoft.com/office/drawing/2014/main" id="{0DD8C8A1-B6B3-4176-8D39-912AFD626FBB}"/>
                  </a:ext>
                </a:extLst>
              </p:cNvPr>
              <p:cNvSpPr txBox="1">
                <a:spLocks noRot="1" noChangeAspect="1" noMove="1" noResize="1" noEditPoints="1" noAdjustHandles="1" noChangeArrowheads="1" noChangeShapeType="1" noTextEdit="1"/>
              </p:cNvSpPr>
              <p:nvPr/>
            </p:nvSpPr>
            <p:spPr>
              <a:xfrm>
                <a:off x="1204693" y="3036713"/>
                <a:ext cx="2571473" cy="784574"/>
              </a:xfrm>
              <a:prstGeom prst="rect">
                <a:avLst/>
              </a:prstGeom>
              <a:blipFill>
                <a:blip r:embed="rId2"/>
                <a:stretch>
                  <a:fillRect/>
                </a:stretch>
              </a:blipFill>
            </p:spPr>
            <p:txBody>
              <a:bodyPr/>
              <a:lstStyle/>
              <a:p>
                <a:r>
                  <a:rPr lang="en-US">
                    <a:noFill/>
                  </a:rPr>
                  <a:t> </a:t>
                </a:r>
              </a:p>
            </p:txBody>
          </p:sp>
        </mc:Fallback>
      </mc:AlternateContent>
      <p:sp>
        <p:nvSpPr>
          <p:cNvPr id="9" name="Text Box 307">
            <a:extLst>
              <a:ext uri="{FF2B5EF4-FFF2-40B4-BE49-F238E27FC236}">
                <a16:creationId xmlns:a16="http://schemas.microsoft.com/office/drawing/2014/main" id="{FB3E7E37-6983-4B8D-BC54-B42A869A3754}"/>
              </a:ext>
            </a:extLst>
          </p:cNvPr>
          <p:cNvSpPr txBox="1">
            <a:spLocks noChangeArrowheads="1"/>
          </p:cNvSpPr>
          <p:nvPr/>
        </p:nvSpPr>
        <p:spPr bwMode="auto">
          <a:xfrm>
            <a:off x="4904087" y="2774790"/>
            <a:ext cx="4163627" cy="14927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1300" b="1" kern="0" dirty="0">
                <a:solidFill>
                  <a:srgbClr val="000000"/>
                </a:solidFill>
                <a:latin typeface="Calibri"/>
                <a:cs typeface="Calibri"/>
              </a:rPr>
              <a:t>Ridge regression </a:t>
            </a:r>
            <a:r>
              <a:rPr lang="en-US" sz="1300" kern="0" dirty="0">
                <a:solidFill>
                  <a:srgbClr val="000000"/>
                </a:solidFill>
                <a:latin typeface="Calibri"/>
                <a:cs typeface="Calibri"/>
              </a:rPr>
              <a:t>applied to MSE cost function,</a:t>
            </a:r>
            <a:r>
              <a:rPr lang="en-US" sz="1300" b="1" kern="0" dirty="0">
                <a:solidFill>
                  <a:srgbClr val="000000"/>
                </a:solidFill>
                <a:latin typeface="Calibri"/>
                <a:cs typeface="Calibri"/>
              </a:rPr>
              <a:t> </a:t>
            </a:r>
            <a:r>
              <a:rPr lang="en-US" sz="1300" kern="0" dirty="0">
                <a:solidFill>
                  <a:srgbClr val="000000"/>
                </a:solidFill>
                <a:latin typeface="Calibri"/>
                <a:cs typeface="Calibri"/>
              </a:rPr>
              <a:t>where:</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libri"/>
                <a:cs typeface="Calibri"/>
              </a:rPr>
              <a:t>J</a:t>
            </a:r>
            <a:r>
              <a:rPr lang="en-US" sz="1300" kern="0" dirty="0">
                <a:solidFill>
                  <a:srgbClr val="000000"/>
                </a:solidFill>
                <a:latin typeface="Calibri"/>
                <a:cs typeface="Calibri"/>
              </a:rPr>
              <a:t>(</a:t>
            </a:r>
            <a:r>
              <a:rPr lang="en-US" sz="1300" b="1" kern="0" dirty="0">
                <a:solidFill>
                  <a:srgbClr val="000000"/>
                </a:solidFill>
                <a:latin typeface="Calibri"/>
                <a:cs typeface="Calibri"/>
              </a:rPr>
              <a:t>θ</a:t>
            </a:r>
            <a:r>
              <a:rPr lang="en-US" sz="1300" kern="0" dirty="0">
                <a:solidFill>
                  <a:srgbClr val="000000"/>
                </a:solidFill>
                <a:latin typeface="Calibri"/>
                <a:cs typeface="Calibri"/>
              </a:rPr>
              <a:t>) is the cost function itself, now with regularization term applied.</a:t>
            </a:r>
          </a:p>
          <a:p>
            <a:pPr marL="168275" lvl="0" indent="-168275" defTabSz="914400" eaLnBrk="1" hangingPunct="1">
              <a:buFont typeface="Arial" panose="020B0604020202020204" pitchFamily="34" charset="0"/>
              <a:buChar char="•"/>
              <a:defRPr/>
            </a:pPr>
            <a:r>
              <a:rPr lang="en-US" sz="1300" kern="0" dirty="0">
                <a:solidFill>
                  <a:srgbClr val="000000"/>
                </a:solidFill>
                <a:latin typeface="Calibri"/>
                <a:cs typeface="Calibri"/>
              </a:rPr>
              <a:t>MSE(</a:t>
            </a:r>
            <a:r>
              <a:rPr lang="en-US" sz="1300" b="1" kern="0" dirty="0">
                <a:solidFill>
                  <a:srgbClr val="000000"/>
                </a:solidFill>
                <a:latin typeface="Calibri"/>
                <a:cs typeface="Calibri"/>
              </a:rPr>
              <a:t>θ</a:t>
            </a:r>
            <a:r>
              <a:rPr lang="en-US" sz="1300" kern="0" dirty="0">
                <a:solidFill>
                  <a:srgbClr val="000000"/>
                </a:solidFill>
                <a:latin typeface="Calibri"/>
                <a:cs typeface="Calibri"/>
              </a:rPr>
              <a:t>) is the cost function before regularization.</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libri"/>
                <a:cs typeface="Calibri"/>
              </a:rPr>
              <a:t>λ</a:t>
            </a:r>
            <a:r>
              <a:rPr lang="en-US" sz="1300" kern="0" dirty="0">
                <a:solidFill>
                  <a:srgbClr val="000000"/>
                </a:solidFill>
                <a:latin typeface="Calibri"/>
                <a:cs typeface="Calibri"/>
              </a:rPr>
              <a:t> is the regularization hyperparameter.</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libri"/>
                <a:cs typeface="Calibri"/>
              </a:rPr>
              <a:t>d</a:t>
            </a:r>
            <a:r>
              <a:rPr lang="en-US" sz="1300" kern="0" dirty="0">
                <a:solidFill>
                  <a:srgbClr val="000000"/>
                </a:solidFill>
                <a:latin typeface="Calibri"/>
                <a:cs typeface="Calibri"/>
              </a:rPr>
              <a:t> is the total length of </a:t>
            </a:r>
            <a:r>
              <a:rPr lang="en-US" sz="1300" b="1" kern="0" dirty="0">
                <a:solidFill>
                  <a:srgbClr val="000000"/>
                </a:solidFill>
                <a:latin typeface="Calibri"/>
                <a:cs typeface="Calibri"/>
              </a:rPr>
              <a:t>θ</a:t>
            </a:r>
            <a:r>
              <a:rPr lang="en-US" sz="1300" kern="0" dirty="0">
                <a:solidFill>
                  <a:srgbClr val="000000"/>
                </a:solidFill>
                <a:latin typeface="Calibri"/>
                <a:cs typeface="Calibri"/>
              </a:rPr>
              <a:t>.</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mbria Math" panose="02040503050406030204" pitchFamily="18" charset="0"/>
                <a:ea typeface="Cambria Math" panose="02040503050406030204" pitchFamily="18" charset="0"/>
                <a:cs typeface="Calibri"/>
              </a:rPr>
              <a:t>θ</a:t>
            </a:r>
            <a:r>
              <a:rPr lang="en-US" sz="1300" i="1" kern="0" baseline="-25000" dirty="0">
                <a:solidFill>
                  <a:srgbClr val="000000"/>
                </a:solidFill>
                <a:latin typeface="Cambria Math" panose="02040503050406030204" pitchFamily="18" charset="0"/>
                <a:ea typeface="Cambria Math" panose="02040503050406030204" pitchFamily="18" charset="0"/>
                <a:cs typeface="Calibri"/>
              </a:rPr>
              <a:t>i</a:t>
            </a:r>
            <a:r>
              <a:rPr lang="en-US" sz="1300" kern="0" dirty="0">
                <a:solidFill>
                  <a:srgbClr val="000000"/>
                </a:solidFill>
                <a:latin typeface="Calibri"/>
                <a:cs typeface="Calibri"/>
              </a:rPr>
              <a:t> is a model parameter.</a:t>
            </a:r>
          </a:p>
        </p:txBody>
      </p:sp>
    </p:spTree>
    <p:extLst>
      <p:ext uri="{BB962C8B-B14F-4D97-AF65-F5344CB8AC3E}">
        <p14:creationId xmlns:p14="http://schemas.microsoft.com/office/powerpoint/2010/main" val="2643570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726DC3-B369-4596-A73C-194734F2190F}"/>
              </a:ext>
            </a:extLst>
          </p:cNvPr>
          <p:cNvSpPr>
            <a:spLocks noGrp="1"/>
          </p:cNvSpPr>
          <p:nvPr>
            <p:ph type="sldNum" sz="quarter" idx="12"/>
          </p:nvPr>
        </p:nvSpPr>
        <p:spPr/>
        <p:txBody>
          <a:bodyPr/>
          <a:lstStyle/>
          <a:p>
            <a:fld id="{A8160BDD-7155-D744-B749-9730458604AD}" type="slidenum">
              <a:rPr lang="en-US" smtClean="0"/>
              <a:t>28</a:t>
            </a:fld>
            <a:endParaRPr lang="en-US" dirty="0"/>
          </a:p>
        </p:txBody>
      </p:sp>
      <p:sp>
        <p:nvSpPr>
          <p:cNvPr id="3" name="Content Placeholder 2">
            <a:extLst>
              <a:ext uri="{FF2B5EF4-FFF2-40B4-BE49-F238E27FC236}">
                <a16:creationId xmlns:a16="http://schemas.microsoft.com/office/drawing/2014/main" id="{2BBE8FB7-3FA4-4D58-B5E7-A779EB9F38E9}"/>
              </a:ext>
            </a:extLst>
          </p:cNvPr>
          <p:cNvSpPr>
            <a:spLocks noGrp="1"/>
          </p:cNvSpPr>
          <p:nvPr>
            <p:ph idx="1"/>
          </p:nvPr>
        </p:nvSpPr>
        <p:spPr/>
        <p:txBody>
          <a:bodyPr/>
          <a:lstStyle/>
          <a:p>
            <a:r>
              <a:rPr lang="en-US" dirty="0"/>
              <a:t>ℓ₁ norm forces coefficients of least relevant features to 0.</a:t>
            </a:r>
          </a:p>
          <a:p>
            <a:pPr lvl="1"/>
            <a:r>
              <a:rPr lang="en-US" dirty="0"/>
              <a:t>Removes them from the model.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Suitable in datasets with small or moderate number of features with moderate predictive power.</a:t>
            </a:r>
          </a:p>
          <a:p>
            <a:pPr lvl="1"/>
            <a:r>
              <a:rPr lang="en-US" dirty="0"/>
              <a:t>Eliminates features with no significant effect on data.</a:t>
            </a:r>
          </a:p>
          <a:p>
            <a:pPr lvl="1"/>
            <a:r>
              <a:rPr lang="en-US" dirty="0"/>
              <a:t>Performs a type of feature selection.</a:t>
            </a:r>
          </a:p>
        </p:txBody>
      </p:sp>
      <p:sp>
        <p:nvSpPr>
          <p:cNvPr id="5" name="Title 4">
            <a:extLst>
              <a:ext uri="{FF2B5EF4-FFF2-40B4-BE49-F238E27FC236}">
                <a16:creationId xmlns:a16="http://schemas.microsoft.com/office/drawing/2014/main" id="{2C3DACA3-E6EF-4819-BD79-CEB8EFB04EFB}"/>
              </a:ext>
            </a:extLst>
          </p:cNvPr>
          <p:cNvSpPr>
            <a:spLocks noGrp="1"/>
          </p:cNvSpPr>
          <p:nvPr>
            <p:ph type="title"/>
          </p:nvPr>
        </p:nvSpPr>
        <p:spPr/>
        <p:txBody>
          <a:bodyPr/>
          <a:lstStyle/>
          <a:p>
            <a:r>
              <a:rPr lang="en-US" dirty="0"/>
              <a:t>Lasso Regression</a:t>
            </a:r>
          </a:p>
        </p:txBody>
      </p:sp>
      <p:sp>
        <p:nvSpPr>
          <p:cNvPr id="4" name="Text Placeholder 3">
            <a:extLst>
              <a:ext uri="{FF2B5EF4-FFF2-40B4-BE49-F238E27FC236}">
                <a16:creationId xmlns:a16="http://schemas.microsoft.com/office/drawing/2014/main" id="{3F2E597B-67C6-423A-9B8B-9F55BA7560D8}"/>
              </a:ext>
            </a:extLst>
          </p:cNvPr>
          <p:cNvSpPr>
            <a:spLocks noGrp="1"/>
          </p:cNvSpPr>
          <p:nvPr>
            <p:ph type="body" sz="quarter" idx="13"/>
          </p:nvPr>
        </p:nvSpPr>
        <p:spPr/>
        <p:txBody>
          <a:bodyPr/>
          <a:lstStyle/>
          <a:p>
            <a:r>
              <a:rPr lang="en-US" b="1" dirty="0"/>
              <a:t>Lasso Regression</a:t>
            </a:r>
            <a:r>
              <a:rPr lang="en-US" dirty="0"/>
              <a:t>: A form of regularization that uses the ℓ₁ norm to implement its regularization term.</a:t>
            </a:r>
          </a:p>
        </p:txBody>
      </p:sp>
      <p:sp>
        <p:nvSpPr>
          <p:cNvPr id="7" name="Rectangle: Rounded Corners 6">
            <a:extLst>
              <a:ext uri="{FF2B5EF4-FFF2-40B4-BE49-F238E27FC236}">
                <a16:creationId xmlns:a16="http://schemas.microsoft.com/office/drawing/2014/main" id="{40CA1A2B-C0B6-4B59-BF62-8B8D34AB461D}"/>
              </a:ext>
            </a:extLst>
          </p:cNvPr>
          <p:cNvSpPr/>
          <p:nvPr/>
        </p:nvSpPr>
        <p:spPr>
          <a:xfrm>
            <a:off x="341925" y="2841137"/>
            <a:ext cx="4297010" cy="1291951"/>
          </a:xfrm>
          <a:prstGeom prst="roundRect">
            <a:avLst>
              <a:gd name="adj" fmla="val 6571"/>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E00470F-0BA4-4B2A-B97A-17A514D9B252}"/>
                  </a:ext>
                </a:extLst>
              </p:cNvPr>
              <p:cNvSpPr txBox="1"/>
              <p:nvPr/>
            </p:nvSpPr>
            <p:spPr>
              <a:xfrm>
                <a:off x="1176929" y="3036713"/>
                <a:ext cx="2627001" cy="7845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𝐽</m:t>
                      </m:r>
                      <m:d>
                        <m:dPr>
                          <m:ctrlPr>
                            <a:rPr lang="en-US" b="0" i="1" smtClean="0">
                              <a:solidFill>
                                <a:schemeClr val="bg1"/>
                              </a:solidFill>
                              <a:latin typeface="Cambria Math" panose="02040503050406030204" pitchFamily="18" charset="0"/>
                            </a:rPr>
                          </m:ctrlPr>
                        </m:dPr>
                        <m:e>
                          <m:r>
                            <a:rPr lang="en-US" b="1" i="0" smtClean="0">
                              <a:solidFill>
                                <a:schemeClr val="bg1"/>
                              </a:solidFill>
                              <a:latin typeface="Cambria Math" panose="02040503050406030204" pitchFamily="18" charset="0"/>
                              <a:ea typeface="Cambria Math" panose="02040503050406030204" pitchFamily="18" charset="0"/>
                            </a:rPr>
                            <m:t>𝛉</m:t>
                          </m:r>
                        </m:e>
                      </m:d>
                      <m:r>
                        <a:rPr lang="en-US" b="0" i="1" smtClean="0">
                          <a:solidFill>
                            <a:schemeClr val="bg1"/>
                          </a:solidFill>
                          <a:latin typeface="Cambria Math" panose="02040503050406030204" pitchFamily="18" charset="0"/>
                          <a:ea typeface="Cambria Math" panose="02040503050406030204" pitchFamily="18" charset="0"/>
                        </a:rPr>
                        <m:t>=</m:t>
                      </m:r>
                      <m:r>
                        <m:rPr>
                          <m:sty m:val="p"/>
                        </m:rPr>
                        <a:rPr lang="en-US" b="0" i="0" smtClean="0">
                          <a:solidFill>
                            <a:schemeClr val="bg1"/>
                          </a:solidFill>
                          <a:latin typeface="Cambria Math" panose="02040503050406030204" pitchFamily="18" charset="0"/>
                          <a:ea typeface="Cambria Math" panose="02040503050406030204" pitchFamily="18" charset="0"/>
                        </a:rPr>
                        <m:t>MSE</m:t>
                      </m:r>
                      <m:d>
                        <m:dPr>
                          <m:ctrlPr>
                            <a:rPr lang="en-US" b="0" i="1" smtClean="0">
                              <a:solidFill>
                                <a:schemeClr val="bg1"/>
                              </a:solidFill>
                              <a:latin typeface="Cambria Math" panose="02040503050406030204" pitchFamily="18" charset="0"/>
                              <a:ea typeface="Cambria Math" panose="02040503050406030204" pitchFamily="18" charset="0"/>
                            </a:rPr>
                          </m:ctrlPr>
                        </m:dPr>
                        <m:e>
                          <m:r>
                            <a:rPr lang="en-US" b="1" i="0" smtClean="0">
                              <a:solidFill>
                                <a:schemeClr val="bg1"/>
                              </a:solidFill>
                              <a:latin typeface="Cambria Math" panose="02040503050406030204" pitchFamily="18" charset="0"/>
                              <a:ea typeface="Cambria Math" panose="02040503050406030204" pitchFamily="18" charset="0"/>
                            </a:rPr>
                            <m:t>𝛉</m:t>
                          </m:r>
                        </m:e>
                      </m:d>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𝜆</m:t>
                      </m:r>
                      <m:nary>
                        <m:naryPr>
                          <m:chr m:val="∑"/>
                          <m:ctrlPr>
                            <a:rPr lang="en-US" b="0" i="1" smtClean="0">
                              <a:solidFill>
                                <a:schemeClr val="bg1"/>
                              </a:solidFill>
                              <a:latin typeface="Cambria Math" panose="02040503050406030204" pitchFamily="18" charset="0"/>
                              <a:ea typeface="Cambria Math" panose="02040503050406030204" pitchFamily="18" charset="0"/>
                            </a:rPr>
                          </m:ctrlPr>
                        </m:naryPr>
                        <m:sub>
                          <m:r>
                            <m:rPr>
                              <m:brk m:alnAt="23"/>
                            </m:rPr>
                            <a:rPr lang="en-US" b="0" i="1" smtClean="0">
                              <a:solidFill>
                                <a:schemeClr val="bg1"/>
                              </a:solidFill>
                              <a:latin typeface="Cambria Math" panose="02040503050406030204" pitchFamily="18" charset="0"/>
                              <a:ea typeface="Cambria Math" panose="02040503050406030204" pitchFamily="18" charset="0"/>
                            </a:rPr>
                            <m:t>𝑖</m:t>
                          </m:r>
                          <m:r>
                            <a:rPr lang="en-US" b="0" i="1" smtClean="0">
                              <a:solidFill>
                                <a:schemeClr val="bg1"/>
                              </a:solidFill>
                              <a:latin typeface="Cambria Math" panose="02040503050406030204" pitchFamily="18" charset="0"/>
                              <a:ea typeface="Cambria Math" panose="02040503050406030204" pitchFamily="18" charset="0"/>
                            </a:rPr>
                            <m:t>=1</m:t>
                          </m:r>
                        </m:sub>
                        <m:sup>
                          <m:r>
                            <a:rPr lang="en-US" b="0" i="1" smtClean="0">
                              <a:solidFill>
                                <a:schemeClr val="bg1"/>
                              </a:solidFill>
                              <a:latin typeface="Cambria Math" panose="02040503050406030204" pitchFamily="18" charset="0"/>
                              <a:ea typeface="Cambria Math" panose="02040503050406030204" pitchFamily="18" charset="0"/>
                            </a:rPr>
                            <m:t>𝑑</m:t>
                          </m:r>
                        </m:sup>
                        <m:e>
                          <m:d>
                            <m:dPr>
                              <m:begChr m:val="|"/>
                              <m:endChr m:val="|"/>
                              <m:ctrlPr>
                                <a:rPr lang="en-US" b="0" i="1" smtClean="0">
                                  <a:solidFill>
                                    <a:schemeClr val="bg1"/>
                                  </a:solidFill>
                                  <a:latin typeface="Cambria Math" panose="02040503050406030204" pitchFamily="18" charset="0"/>
                                  <a:ea typeface="Cambria Math" panose="02040503050406030204" pitchFamily="18" charset="0"/>
                                </a:rPr>
                              </m:ctrlPr>
                            </m:dPr>
                            <m:e>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𝑖</m:t>
                                  </m:r>
                                </m:sub>
                              </m:sSub>
                            </m:e>
                          </m:d>
                        </m:e>
                      </m:nary>
                    </m:oMath>
                  </m:oMathPara>
                </a14:m>
                <a:endParaRPr lang="en-US" dirty="0">
                  <a:solidFill>
                    <a:schemeClr val="bg1"/>
                  </a:solidFill>
                </a:endParaRPr>
              </a:p>
            </p:txBody>
          </p:sp>
        </mc:Choice>
        <mc:Fallback xmlns="">
          <p:sp>
            <p:nvSpPr>
              <p:cNvPr id="9" name="TextBox 8">
                <a:extLst>
                  <a:ext uri="{FF2B5EF4-FFF2-40B4-BE49-F238E27FC236}">
                    <a16:creationId xmlns:a16="http://schemas.microsoft.com/office/drawing/2014/main" id="{DE00470F-0BA4-4B2A-B97A-17A514D9B252}"/>
                  </a:ext>
                </a:extLst>
              </p:cNvPr>
              <p:cNvSpPr txBox="1">
                <a:spLocks noRot="1" noChangeAspect="1" noMove="1" noResize="1" noEditPoints="1" noAdjustHandles="1" noChangeArrowheads="1" noChangeShapeType="1" noTextEdit="1"/>
              </p:cNvSpPr>
              <p:nvPr/>
            </p:nvSpPr>
            <p:spPr>
              <a:xfrm>
                <a:off x="1176929" y="3036713"/>
                <a:ext cx="2627001" cy="784574"/>
              </a:xfrm>
              <a:prstGeom prst="rect">
                <a:avLst/>
              </a:prstGeom>
              <a:blipFill>
                <a:blip r:embed="rId2"/>
                <a:stretch>
                  <a:fillRect/>
                </a:stretch>
              </a:blipFill>
            </p:spPr>
            <p:txBody>
              <a:bodyPr/>
              <a:lstStyle/>
              <a:p>
                <a:r>
                  <a:rPr lang="en-US">
                    <a:noFill/>
                  </a:rPr>
                  <a:t> </a:t>
                </a:r>
              </a:p>
            </p:txBody>
          </p:sp>
        </mc:Fallback>
      </mc:AlternateContent>
      <p:sp>
        <p:nvSpPr>
          <p:cNvPr id="10" name="Text Box 307">
            <a:extLst>
              <a:ext uri="{FF2B5EF4-FFF2-40B4-BE49-F238E27FC236}">
                <a16:creationId xmlns:a16="http://schemas.microsoft.com/office/drawing/2014/main" id="{7D415F01-146C-49BB-8DAF-37DD212437BE}"/>
              </a:ext>
            </a:extLst>
          </p:cNvPr>
          <p:cNvSpPr txBox="1">
            <a:spLocks noChangeArrowheads="1"/>
          </p:cNvSpPr>
          <p:nvPr/>
        </p:nvSpPr>
        <p:spPr bwMode="auto">
          <a:xfrm>
            <a:off x="4904087" y="2774790"/>
            <a:ext cx="4163627" cy="14927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1300" b="1" kern="0" dirty="0">
                <a:solidFill>
                  <a:srgbClr val="000000"/>
                </a:solidFill>
                <a:latin typeface="Calibri"/>
                <a:cs typeface="Calibri"/>
              </a:rPr>
              <a:t>Lasso regression </a:t>
            </a:r>
            <a:r>
              <a:rPr lang="en-US" sz="1300" kern="0" dirty="0">
                <a:solidFill>
                  <a:srgbClr val="000000"/>
                </a:solidFill>
                <a:latin typeface="Calibri"/>
                <a:cs typeface="Calibri"/>
              </a:rPr>
              <a:t>applied to MSE cost function,</a:t>
            </a:r>
            <a:r>
              <a:rPr lang="en-US" sz="1300" b="1" kern="0" dirty="0">
                <a:solidFill>
                  <a:srgbClr val="000000"/>
                </a:solidFill>
                <a:latin typeface="Calibri"/>
                <a:cs typeface="Calibri"/>
              </a:rPr>
              <a:t> </a:t>
            </a:r>
            <a:r>
              <a:rPr lang="en-US" sz="1300" kern="0" dirty="0">
                <a:solidFill>
                  <a:srgbClr val="000000"/>
                </a:solidFill>
                <a:latin typeface="Calibri"/>
                <a:cs typeface="Calibri"/>
              </a:rPr>
              <a:t>where:</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libri"/>
                <a:cs typeface="Calibri"/>
              </a:rPr>
              <a:t>J</a:t>
            </a:r>
            <a:r>
              <a:rPr lang="en-US" sz="1300" kern="0" dirty="0">
                <a:solidFill>
                  <a:srgbClr val="000000"/>
                </a:solidFill>
                <a:latin typeface="Calibri"/>
                <a:cs typeface="Calibri"/>
              </a:rPr>
              <a:t>(</a:t>
            </a:r>
            <a:r>
              <a:rPr lang="en-US" sz="1300" b="1" kern="0" dirty="0">
                <a:solidFill>
                  <a:srgbClr val="000000"/>
                </a:solidFill>
                <a:latin typeface="Calibri"/>
                <a:cs typeface="Calibri"/>
              </a:rPr>
              <a:t>θ</a:t>
            </a:r>
            <a:r>
              <a:rPr lang="en-US" sz="1300" kern="0" dirty="0">
                <a:solidFill>
                  <a:srgbClr val="000000"/>
                </a:solidFill>
                <a:latin typeface="Calibri"/>
                <a:cs typeface="Calibri"/>
              </a:rPr>
              <a:t>) is the cost function itself, now with regularization term applied.</a:t>
            </a:r>
          </a:p>
          <a:p>
            <a:pPr marL="168275" lvl="0" indent="-168275" defTabSz="914400" eaLnBrk="1" hangingPunct="1">
              <a:buFont typeface="Arial" panose="020B0604020202020204" pitchFamily="34" charset="0"/>
              <a:buChar char="•"/>
              <a:defRPr/>
            </a:pPr>
            <a:r>
              <a:rPr lang="en-US" sz="1300" kern="0" dirty="0">
                <a:solidFill>
                  <a:srgbClr val="000000"/>
                </a:solidFill>
                <a:latin typeface="Calibri"/>
                <a:cs typeface="Calibri"/>
              </a:rPr>
              <a:t>MSE(</a:t>
            </a:r>
            <a:r>
              <a:rPr lang="en-US" sz="1300" b="1" kern="0" dirty="0">
                <a:solidFill>
                  <a:srgbClr val="000000"/>
                </a:solidFill>
                <a:latin typeface="Calibri"/>
                <a:cs typeface="Calibri"/>
              </a:rPr>
              <a:t>θ</a:t>
            </a:r>
            <a:r>
              <a:rPr lang="en-US" sz="1300" kern="0" dirty="0">
                <a:solidFill>
                  <a:srgbClr val="000000"/>
                </a:solidFill>
                <a:latin typeface="Calibri"/>
                <a:cs typeface="Calibri"/>
              </a:rPr>
              <a:t>) is the cost function before regularization.</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libri"/>
                <a:cs typeface="Calibri"/>
              </a:rPr>
              <a:t>λ</a:t>
            </a:r>
            <a:r>
              <a:rPr lang="en-US" sz="1300" kern="0" dirty="0">
                <a:solidFill>
                  <a:srgbClr val="000000"/>
                </a:solidFill>
                <a:latin typeface="Calibri"/>
                <a:cs typeface="Calibri"/>
              </a:rPr>
              <a:t> is the regularization hyperparameter.</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libri"/>
                <a:cs typeface="Calibri"/>
              </a:rPr>
              <a:t>d</a:t>
            </a:r>
            <a:r>
              <a:rPr lang="en-US" sz="1300" kern="0" dirty="0">
                <a:solidFill>
                  <a:srgbClr val="000000"/>
                </a:solidFill>
                <a:latin typeface="Calibri"/>
                <a:cs typeface="Calibri"/>
              </a:rPr>
              <a:t> is the total length of </a:t>
            </a:r>
            <a:r>
              <a:rPr lang="en-US" sz="1300" b="1" kern="0" dirty="0">
                <a:solidFill>
                  <a:srgbClr val="000000"/>
                </a:solidFill>
                <a:latin typeface="Calibri"/>
                <a:cs typeface="Calibri"/>
              </a:rPr>
              <a:t>θ</a:t>
            </a:r>
            <a:r>
              <a:rPr lang="en-US" sz="1300" kern="0" dirty="0">
                <a:solidFill>
                  <a:srgbClr val="000000"/>
                </a:solidFill>
                <a:latin typeface="Calibri"/>
                <a:cs typeface="Calibri"/>
              </a:rPr>
              <a:t>.</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mbria Math" panose="02040503050406030204" pitchFamily="18" charset="0"/>
                <a:ea typeface="Cambria Math" panose="02040503050406030204" pitchFamily="18" charset="0"/>
                <a:cs typeface="Calibri"/>
              </a:rPr>
              <a:t>θ</a:t>
            </a:r>
            <a:r>
              <a:rPr lang="en-US" sz="1300" i="1" kern="0" baseline="-25000" dirty="0">
                <a:solidFill>
                  <a:srgbClr val="000000"/>
                </a:solidFill>
                <a:latin typeface="Cambria Math" panose="02040503050406030204" pitchFamily="18" charset="0"/>
                <a:ea typeface="Cambria Math" panose="02040503050406030204" pitchFamily="18" charset="0"/>
                <a:cs typeface="Calibri"/>
              </a:rPr>
              <a:t>i</a:t>
            </a:r>
            <a:r>
              <a:rPr lang="en-US" sz="1300" kern="0" dirty="0">
                <a:solidFill>
                  <a:srgbClr val="000000"/>
                </a:solidFill>
                <a:latin typeface="Calibri"/>
                <a:cs typeface="Calibri"/>
              </a:rPr>
              <a:t> is a model parameter.</a:t>
            </a:r>
          </a:p>
        </p:txBody>
      </p:sp>
    </p:spTree>
    <p:extLst>
      <p:ext uri="{BB962C8B-B14F-4D97-AF65-F5344CB8AC3E}">
        <p14:creationId xmlns:p14="http://schemas.microsoft.com/office/powerpoint/2010/main" val="3809803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726DC3-B369-4596-A73C-194734F2190F}"/>
              </a:ext>
            </a:extLst>
          </p:cNvPr>
          <p:cNvSpPr>
            <a:spLocks noGrp="1"/>
          </p:cNvSpPr>
          <p:nvPr>
            <p:ph type="sldNum" sz="quarter" idx="12"/>
          </p:nvPr>
        </p:nvSpPr>
        <p:spPr/>
        <p:txBody>
          <a:bodyPr/>
          <a:lstStyle/>
          <a:p>
            <a:fld id="{A8160BDD-7155-D744-B749-9730458604AD}" type="slidenum">
              <a:rPr lang="en-US" smtClean="0"/>
              <a:t>29</a:t>
            </a:fld>
            <a:endParaRPr lang="en-US" dirty="0"/>
          </a:p>
        </p:txBody>
      </p:sp>
      <p:sp>
        <p:nvSpPr>
          <p:cNvPr id="3" name="Content Placeholder 2">
            <a:extLst>
              <a:ext uri="{FF2B5EF4-FFF2-40B4-BE49-F238E27FC236}">
                <a16:creationId xmlns:a16="http://schemas.microsoft.com/office/drawing/2014/main" id="{1F485C32-A7BE-407E-8CF1-FF380C108C36}"/>
              </a:ext>
            </a:extLst>
          </p:cNvPr>
          <p:cNvSpPr>
            <a:spLocks noGrp="1"/>
          </p:cNvSpPr>
          <p:nvPr>
            <p:ph idx="1"/>
          </p:nvPr>
        </p:nvSpPr>
        <p:spPr/>
        <p:txBody>
          <a:bodyPr/>
          <a:lstStyle/>
          <a:p>
            <a:r>
              <a:rPr lang="en-US" dirty="0"/>
              <a:t>Leverages best of both ℓ₁ and ℓ₂ norms.</a:t>
            </a:r>
          </a:p>
          <a:p>
            <a:r>
              <a:rPr lang="en-US" dirty="0"/>
              <a:t>Uses </a:t>
            </a:r>
            <a:r>
              <a:rPr lang="el-GR" i="1" dirty="0"/>
              <a:t>λ</a:t>
            </a:r>
            <a:r>
              <a:rPr lang="en-US" dirty="0"/>
              <a:t>, but also uses </a:t>
            </a:r>
            <a:r>
              <a:rPr lang="el-GR" i="1" dirty="0"/>
              <a:t>α</a:t>
            </a:r>
            <a:r>
              <a:rPr lang="el-GR" dirty="0"/>
              <a:t> </a:t>
            </a:r>
            <a:r>
              <a:rPr lang="en-US" dirty="0"/>
              <a:t>ratio hyperparameter.</a:t>
            </a:r>
          </a:p>
          <a:p>
            <a:pPr lvl="1"/>
            <a:r>
              <a:rPr lang="el-GR" i="1" dirty="0"/>
              <a:t>α</a:t>
            </a:r>
            <a:r>
              <a:rPr lang="en-US" dirty="0"/>
              <a:t> of 0 uses ℓ₂ term.</a:t>
            </a:r>
          </a:p>
          <a:p>
            <a:pPr lvl="1"/>
            <a:r>
              <a:rPr lang="el-GR" i="1" dirty="0"/>
              <a:t>α</a:t>
            </a:r>
            <a:r>
              <a:rPr lang="en-US" dirty="0"/>
              <a:t> of 1 uses ℓ₁ term.</a:t>
            </a:r>
          </a:p>
          <a:p>
            <a:pPr lvl="1"/>
            <a:r>
              <a:rPr lang="en-US" dirty="0"/>
              <a:t>Find the value in between that best optimizes regularization.</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Suitable for datasets with small to moderate number of features that are relevant.</a:t>
            </a:r>
          </a:p>
          <a:p>
            <a:pPr lvl="2"/>
            <a:r>
              <a:rPr lang="en-US" dirty="0"/>
              <a:t>In most cases, prefer elastic net over lasso.</a:t>
            </a:r>
          </a:p>
          <a:p>
            <a:pPr lvl="2"/>
            <a:r>
              <a:rPr lang="en-US" dirty="0"/>
              <a:t>Ridge may be preferable when removing even some features impairs model's skill.</a:t>
            </a:r>
          </a:p>
        </p:txBody>
      </p:sp>
      <p:sp>
        <p:nvSpPr>
          <p:cNvPr id="5" name="Title 4">
            <a:extLst>
              <a:ext uri="{FF2B5EF4-FFF2-40B4-BE49-F238E27FC236}">
                <a16:creationId xmlns:a16="http://schemas.microsoft.com/office/drawing/2014/main" id="{2C3DACA3-E6EF-4819-BD79-CEB8EFB04EFB}"/>
              </a:ext>
            </a:extLst>
          </p:cNvPr>
          <p:cNvSpPr>
            <a:spLocks noGrp="1"/>
          </p:cNvSpPr>
          <p:nvPr>
            <p:ph type="title"/>
          </p:nvPr>
        </p:nvSpPr>
        <p:spPr/>
        <p:txBody>
          <a:bodyPr/>
          <a:lstStyle/>
          <a:p>
            <a:r>
              <a:rPr lang="en-US" dirty="0"/>
              <a:t>Elastic Net Regression</a:t>
            </a:r>
          </a:p>
        </p:txBody>
      </p:sp>
      <p:sp>
        <p:nvSpPr>
          <p:cNvPr id="4" name="Text Placeholder 3">
            <a:extLst>
              <a:ext uri="{FF2B5EF4-FFF2-40B4-BE49-F238E27FC236}">
                <a16:creationId xmlns:a16="http://schemas.microsoft.com/office/drawing/2014/main" id="{36DEF2A8-C29E-469A-8B9C-29F5FD456BA2}"/>
              </a:ext>
            </a:extLst>
          </p:cNvPr>
          <p:cNvSpPr>
            <a:spLocks noGrp="1"/>
          </p:cNvSpPr>
          <p:nvPr>
            <p:ph type="body" sz="quarter" idx="13"/>
          </p:nvPr>
        </p:nvSpPr>
        <p:spPr/>
        <p:txBody>
          <a:bodyPr/>
          <a:lstStyle/>
          <a:p>
            <a:r>
              <a:rPr lang="en-US" b="1" dirty="0"/>
              <a:t>Elastic Net Regression</a:t>
            </a:r>
            <a:r>
              <a:rPr lang="en-US" dirty="0"/>
              <a:t>: A form of regularization that uses a weighted average of both ridge and lasso regression as part of its regularization term.</a:t>
            </a:r>
          </a:p>
        </p:txBody>
      </p:sp>
      <p:sp>
        <p:nvSpPr>
          <p:cNvPr id="7" name="Rectangle: Rounded Corners 6">
            <a:extLst>
              <a:ext uri="{FF2B5EF4-FFF2-40B4-BE49-F238E27FC236}">
                <a16:creationId xmlns:a16="http://schemas.microsoft.com/office/drawing/2014/main" id="{BFD9B173-D6A2-427D-8088-9A2D10B4BF41}"/>
              </a:ext>
            </a:extLst>
          </p:cNvPr>
          <p:cNvSpPr/>
          <p:nvPr/>
        </p:nvSpPr>
        <p:spPr>
          <a:xfrm>
            <a:off x="141144" y="3691742"/>
            <a:ext cx="4664772" cy="1291951"/>
          </a:xfrm>
          <a:prstGeom prst="roundRect">
            <a:avLst>
              <a:gd name="adj" fmla="val 6571"/>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8" name="Text Box 307">
            <a:extLst>
              <a:ext uri="{FF2B5EF4-FFF2-40B4-BE49-F238E27FC236}">
                <a16:creationId xmlns:a16="http://schemas.microsoft.com/office/drawing/2014/main" id="{78A693F6-BC56-4FE4-994E-2D74044C96E5}"/>
              </a:ext>
            </a:extLst>
          </p:cNvPr>
          <p:cNvSpPr txBox="1">
            <a:spLocks noChangeArrowheads="1"/>
          </p:cNvSpPr>
          <p:nvPr/>
        </p:nvSpPr>
        <p:spPr bwMode="auto">
          <a:xfrm>
            <a:off x="4904087" y="3625395"/>
            <a:ext cx="4163627" cy="14927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1300" b="1" kern="0" dirty="0">
                <a:solidFill>
                  <a:srgbClr val="000000"/>
                </a:solidFill>
                <a:latin typeface="Calibri"/>
                <a:cs typeface="Calibri"/>
              </a:rPr>
              <a:t>Elastic net regression </a:t>
            </a:r>
            <a:r>
              <a:rPr lang="en-US" sz="1300" kern="0" dirty="0">
                <a:solidFill>
                  <a:srgbClr val="000000"/>
                </a:solidFill>
                <a:latin typeface="Calibri"/>
                <a:cs typeface="Calibri"/>
              </a:rPr>
              <a:t>applied to MSE cost function,</a:t>
            </a:r>
            <a:r>
              <a:rPr lang="en-US" sz="1300" b="1" kern="0" dirty="0">
                <a:solidFill>
                  <a:srgbClr val="000000"/>
                </a:solidFill>
                <a:latin typeface="Calibri"/>
                <a:cs typeface="Calibri"/>
              </a:rPr>
              <a:t> </a:t>
            </a:r>
            <a:r>
              <a:rPr lang="en-US" sz="1300" kern="0" dirty="0">
                <a:solidFill>
                  <a:srgbClr val="000000"/>
                </a:solidFill>
                <a:latin typeface="Calibri"/>
                <a:cs typeface="Calibri"/>
              </a:rPr>
              <a:t>where:</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libri"/>
                <a:cs typeface="Calibri"/>
              </a:rPr>
              <a:t>J</a:t>
            </a:r>
            <a:r>
              <a:rPr lang="en-US" sz="1300" kern="0" dirty="0">
                <a:solidFill>
                  <a:srgbClr val="000000"/>
                </a:solidFill>
                <a:latin typeface="Calibri"/>
                <a:cs typeface="Calibri"/>
              </a:rPr>
              <a:t>(</a:t>
            </a:r>
            <a:r>
              <a:rPr lang="en-US" sz="1300" b="1" kern="0" dirty="0">
                <a:solidFill>
                  <a:srgbClr val="000000"/>
                </a:solidFill>
                <a:latin typeface="Calibri"/>
                <a:cs typeface="Calibri"/>
              </a:rPr>
              <a:t>θ</a:t>
            </a:r>
            <a:r>
              <a:rPr lang="en-US" sz="1300" kern="0" dirty="0">
                <a:solidFill>
                  <a:srgbClr val="000000"/>
                </a:solidFill>
                <a:latin typeface="Calibri"/>
                <a:cs typeface="Calibri"/>
              </a:rPr>
              <a:t>) is the cost function itself, now with regularization term applied.</a:t>
            </a:r>
          </a:p>
          <a:p>
            <a:pPr marL="168275" lvl="0" indent="-168275" defTabSz="914400" eaLnBrk="1" hangingPunct="1">
              <a:buFont typeface="Arial" panose="020B0604020202020204" pitchFamily="34" charset="0"/>
              <a:buChar char="•"/>
              <a:defRPr/>
            </a:pPr>
            <a:r>
              <a:rPr lang="en-US" sz="1300" kern="0" dirty="0">
                <a:solidFill>
                  <a:srgbClr val="000000"/>
                </a:solidFill>
                <a:latin typeface="Calibri"/>
                <a:cs typeface="Calibri"/>
              </a:rPr>
              <a:t>MSE(</a:t>
            </a:r>
            <a:r>
              <a:rPr lang="en-US" sz="1300" b="1" kern="0" dirty="0">
                <a:solidFill>
                  <a:srgbClr val="000000"/>
                </a:solidFill>
                <a:latin typeface="Calibri"/>
                <a:cs typeface="Calibri"/>
              </a:rPr>
              <a:t>θ</a:t>
            </a:r>
            <a:r>
              <a:rPr lang="en-US" sz="1300" kern="0" dirty="0">
                <a:solidFill>
                  <a:srgbClr val="000000"/>
                </a:solidFill>
                <a:latin typeface="Calibri"/>
                <a:cs typeface="Calibri"/>
              </a:rPr>
              <a:t>) is the cost function before regularization.</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libri"/>
                <a:cs typeface="Calibri"/>
              </a:rPr>
              <a:t>λ</a:t>
            </a:r>
            <a:r>
              <a:rPr lang="en-US" sz="1300" kern="0" dirty="0">
                <a:solidFill>
                  <a:srgbClr val="000000"/>
                </a:solidFill>
                <a:latin typeface="Calibri"/>
                <a:cs typeface="Calibri"/>
              </a:rPr>
              <a:t> is the regularization hyperparameter.</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libri"/>
                <a:cs typeface="Calibri"/>
              </a:rPr>
              <a:t>d</a:t>
            </a:r>
            <a:r>
              <a:rPr lang="en-US" sz="1300" kern="0" dirty="0">
                <a:solidFill>
                  <a:srgbClr val="000000"/>
                </a:solidFill>
                <a:latin typeface="Calibri"/>
                <a:cs typeface="Calibri"/>
              </a:rPr>
              <a:t> is the total length of </a:t>
            </a:r>
            <a:r>
              <a:rPr lang="en-US" sz="1300" b="1" kern="0" dirty="0">
                <a:solidFill>
                  <a:srgbClr val="000000"/>
                </a:solidFill>
                <a:latin typeface="Calibri"/>
                <a:cs typeface="Calibri"/>
              </a:rPr>
              <a:t>θ</a:t>
            </a:r>
            <a:r>
              <a:rPr lang="en-US" sz="1300" kern="0" dirty="0">
                <a:solidFill>
                  <a:srgbClr val="000000"/>
                </a:solidFill>
                <a:latin typeface="Calibri"/>
                <a:cs typeface="Calibri"/>
              </a:rPr>
              <a:t>.</a:t>
            </a:r>
          </a:p>
          <a:p>
            <a:pPr marL="168275" lvl="0" indent="-168275" defTabSz="914400" eaLnBrk="1" hangingPunct="1">
              <a:buFont typeface="Arial" panose="020B0604020202020204" pitchFamily="34" charset="0"/>
              <a:buChar char="•"/>
              <a:defRPr/>
            </a:pPr>
            <a:r>
              <a:rPr lang="en-US" sz="1300" i="1" kern="0" dirty="0">
                <a:solidFill>
                  <a:srgbClr val="000000"/>
                </a:solidFill>
                <a:latin typeface="Cambria Math" panose="02040503050406030204" pitchFamily="18" charset="0"/>
                <a:ea typeface="Cambria Math" panose="02040503050406030204" pitchFamily="18" charset="0"/>
                <a:cs typeface="Calibri"/>
              </a:rPr>
              <a:t>θ</a:t>
            </a:r>
            <a:r>
              <a:rPr lang="en-US" sz="1300" i="1" kern="0" baseline="-25000" dirty="0">
                <a:solidFill>
                  <a:srgbClr val="000000"/>
                </a:solidFill>
                <a:latin typeface="Cambria Math" panose="02040503050406030204" pitchFamily="18" charset="0"/>
                <a:ea typeface="Cambria Math" panose="02040503050406030204" pitchFamily="18" charset="0"/>
                <a:cs typeface="Calibri"/>
              </a:rPr>
              <a:t>i</a:t>
            </a:r>
            <a:r>
              <a:rPr lang="en-US" sz="1300" kern="0" dirty="0">
                <a:solidFill>
                  <a:srgbClr val="000000"/>
                </a:solidFill>
                <a:latin typeface="Calibri"/>
                <a:cs typeface="Calibri"/>
              </a:rPr>
              <a:t> is a model parameter.</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EC1223-63C7-4C88-81CE-B522CEA62415}"/>
                  </a:ext>
                </a:extLst>
              </p:cNvPr>
              <p:cNvSpPr txBox="1"/>
              <p:nvPr/>
            </p:nvSpPr>
            <p:spPr>
              <a:xfrm>
                <a:off x="194129" y="3924164"/>
                <a:ext cx="4580869"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𝐽</m:t>
                      </m:r>
                      <m:d>
                        <m:dPr>
                          <m:ctrlPr>
                            <a:rPr lang="en-US" b="0" i="1" smtClean="0">
                              <a:solidFill>
                                <a:schemeClr val="bg1"/>
                              </a:solidFill>
                              <a:latin typeface="Cambria Math" panose="02040503050406030204" pitchFamily="18" charset="0"/>
                            </a:rPr>
                          </m:ctrlPr>
                        </m:dPr>
                        <m:e>
                          <m:r>
                            <a:rPr lang="en-US" b="1" i="0" smtClean="0">
                              <a:solidFill>
                                <a:schemeClr val="bg1"/>
                              </a:solidFill>
                              <a:latin typeface="Cambria Math" panose="02040503050406030204" pitchFamily="18" charset="0"/>
                              <a:ea typeface="Cambria Math" panose="02040503050406030204" pitchFamily="18" charset="0"/>
                            </a:rPr>
                            <m:t>𝛉</m:t>
                          </m:r>
                        </m:e>
                      </m:d>
                      <m:r>
                        <a:rPr lang="en-US" b="0" i="1" smtClean="0">
                          <a:solidFill>
                            <a:schemeClr val="bg1"/>
                          </a:solidFill>
                          <a:latin typeface="Cambria Math" panose="02040503050406030204" pitchFamily="18" charset="0"/>
                          <a:ea typeface="Cambria Math" panose="02040503050406030204" pitchFamily="18" charset="0"/>
                        </a:rPr>
                        <m:t>=</m:t>
                      </m:r>
                      <m:r>
                        <m:rPr>
                          <m:sty m:val="p"/>
                        </m:rPr>
                        <a:rPr lang="en-US" b="0" i="0" smtClean="0">
                          <a:solidFill>
                            <a:schemeClr val="bg1"/>
                          </a:solidFill>
                          <a:latin typeface="Cambria Math" panose="02040503050406030204" pitchFamily="18" charset="0"/>
                          <a:ea typeface="Cambria Math" panose="02040503050406030204" pitchFamily="18" charset="0"/>
                        </a:rPr>
                        <m:t>MSE</m:t>
                      </m:r>
                      <m:d>
                        <m:dPr>
                          <m:ctrlPr>
                            <a:rPr lang="en-US" b="0" i="1" smtClean="0">
                              <a:solidFill>
                                <a:schemeClr val="bg1"/>
                              </a:solidFill>
                              <a:latin typeface="Cambria Math" panose="02040503050406030204" pitchFamily="18" charset="0"/>
                              <a:ea typeface="Cambria Math" panose="02040503050406030204" pitchFamily="18" charset="0"/>
                            </a:rPr>
                          </m:ctrlPr>
                        </m:dPr>
                        <m:e>
                          <m:r>
                            <a:rPr lang="en-US" b="1" i="0" smtClean="0">
                              <a:solidFill>
                                <a:schemeClr val="bg1"/>
                              </a:solidFill>
                              <a:latin typeface="Cambria Math" panose="02040503050406030204" pitchFamily="18" charset="0"/>
                              <a:ea typeface="Cambria Math" panose="02040503050406030204" pitchFamily="18" charset="0"/>
                            </a:rPr>
                            <m:t>𝛉</m:t>
                          </m:r>
                        </m:e>
                      </m:d>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𝜆</m:t>
                      </m:r>
                      <m:d>
                        <m:dPr>
                          <m:ctrlPr>
                            <a:rPr lang="en-US" b="0" i="1" smtClean="0">
                              <a:solidFill>
                                <a:schemeClr val="bg1"/>
                              </a:solidFill>
                              <a:latin typeface="Cambria Math" panose="02040503050406030204" pitchFamily="18" charset="0"/>
                              <a:ea typeface="Cambria Math" panose="02040503050406030204" pitchFamily="18" charset="0"/>
                            </a:rPr>
                          </m:ctrlPr>
                        </m:dPr>
                        <m:e>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1−</m:t>
                              </m:r>
                              <m:r>
                                <a:rPr lang="en-US" i="1">
                                  <a:solidFill>
                                    <a:schemeClr val="bg1"/>
                                  </a:solidFill>
                                  <a:latin typeface="Cambria Math" panose="02040503050406030204" pitchFamily="18" charset="0"/>
                                  <a:ea typeface="Cambria Math" panose="02040503050406030204" pitchFamily="18" charset="0"/>
                                </a:rPr>
                                <m:t>𝛼</m:t>
                              </m:r>
                            </m:num>
                            <m:den>
                              <m:r>
                                <a:rPr lang="en-US" i="1">
                                  <a:solidFill>
                                    <a:schemeClr val="bg1"/>
                                  </a:solidFill>
                                  <a:latin typeface="Cambria Math" panose="02040503050406030204" pitchFamily="18" charset="0"/>
                                  <a:ea typeface="Cambria Math" panose="02040503050406030204" pitchFamily="18" charset="0"/>
                                </a:rPr>
                                <m:t>2</m:t>
                              </m:r>
                            </m:den>
                          </m:f>
                          <m:nary>
                            <m:naryPr>
                              <m:chr m:val="∑"/>
                              <m:ctrlPr>
                                <a:rPr lang="en-US" i="1">
                                  <a:solidFill>
                                    <a:schemeClr val="bg1"/>
                                  </a:solidFill>
                                  <a:latin typeface="Cambria Math" panose="02040503050406030204" pitchFamily="18" charset="0"/>
                                  <a:ea typeface="Cambria Math" panose="02040503050406030204" pitchFamily="18" charset="0"/>
                                </a:rPr>
                              </m:ctrlPr>
                            </m:naryPr>
                            <m:sub>
                              <m:r>
                                <m:rPr>
                                  <m:brk m:alnAt="23"/>
                                </m:rPr>
                                <a:rPr lang="en-US" i="1">
                                  <a:solidFill>
                                    <a:schemeClr val="bg1"/>
                                  </a:solidFill>
                                  <a:latin typeface="Cambria Math" panose="02040503050406030204" pitchFamily="18" charset="0"/>
                                  <a:ea typeface="Cambria Math" panose="02040503050406030204" pitchFamily="18" charset="0"/>
                                </a:rPr>
                                <m:t>𝑖</m:t>
                              </m:r>
                              <m:r>
                                <a:rPr lang="en-US" i="1">
                                  <a:solidFill>
                                    <a:schemeClr val="bg1"/>
                                  </a:solidFill>
                                  <a:latin typeface="Cambria Math" panose="02040503050406030204" pitchFamily="18" charset="0"/>
                                  <a:ea typeface="Cambria Math" panose="02040503050406030204" pitchFamily="18" charset="0"/>
                                </a:rPr>
                                <m:t>=1</m:t>
                              </m:r>
                            </m:sub>
                            <m:sup>
                              <m:r>
                                <a:rPr lang="en-US" i="1">
                                  <a:solidFill>
                                    <a:schemeClr val="bg1"/>
                                  </a:solidFill>
                                  <a:latin typeface="Cambria Math" panose="02040503050406030204" pitchFamily="18" charset="0"/>
                                  <a:ea typeface="Cambria Math" panose="02040503050406030204" pitchFamily="18" charset="0"/>
                                </a:rPr>
                                <m:t>𝑑</m:t>
                              </m:r>
                            </m:sup>
                            <m:e>
                              <m:sSubSup>
                                <m:sSubSupPr>
                                  <m:ctrlPr>
                                    <a:rPr lang="en-US" i="1">
                                      <a:solidFill>
                                        <a:schemeClr val="bg1"/>
                                      </a:solidFill>
                                      <a:latin typeface="Cambria Math" panose="02040503050406030204" pitchFamily="18" charset="0"/>
                                      <a:ea typeface="Cambria Math" panose="02040503050406030204" pitchFamily="18" charset="0"/>
                                    </a:rPr>
                                  </m:ctrlPr>
                                </m:sSubSupPr>
                                <m:e>
                                  <m:r>
                                    <a:rPr lang="en-US" i="1">
                                      <a:solidFill>
                                        <a:schemeClr val="bg1"/>
                                      </a:solidFill>
                                      <a:latin typeface="Cambria Math" panose="02040503050406030204" pitchFamily="18" charset="0"/>
                                      <a:ea typeface="Cambria Math" panose="02040503050406030204" pitchFamily="18" charset="0"/>
                                    </a:rPr>
                                    <m:t>𝜃</m:t>
                                  </m:r>
                                </m:e>
                                <m:sub>
                                  <m:r>
                                    <a:rPr lang="en-US" i="1">
                                      <a:solidFill>
                                        <a:schemeClr val="bg1"/>
                                      </a:solidFill>
                                      <a:latin typeface="Cambria Math" panose="02040503050406030204" pitchFamily="18" charset="0"/>
                                      <a:ea typeface="Cambria Math" panose="02040503050406030204" pitchFamily="18" charset="0"/>
                                    </a:rPr>
                                    <m:t>𝑖</m:t>
                                  </m:r>
                                </m:sub>
                                <m:sup>
                                  <m:r>
                                    <a:rPr lang="en-US" i="1">
                                      <a:solidFill>
                                        <a:schemeClr val="bg1"/>
                                      </a:solidFill>
                                      <a:latin typeface="Cambria Math" panose="02040503050406030204" pitchFamily="18" charset="0"/>
                                      <a:ea typeface="Cambria Math" panose="02040503050406030204" pitchFamily="18" charset="0"/>
                                    </a:rPr>
                                    <m:t>2</m:t>
                                  </m:r>
                                </m:sup>
                              </m:sSubSup>
                            </m:e>
                          </m:nary>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𝛼</m:t>
                          </m:r>
                          <m:nary>
                            <m:naryPr>
                              <m:chr m:val="∑"/>
                              <m:ctrlPr>
                                <a:rPr lang="en-US" i="1">
                                  <a:solidFill>
                                    <a:schemeClr val="bg1"/>
                                  </a:solidFill>
                                  <a:latin typeface="Cambria Math" panose="02040503050406030204" pitchFamily="18" charset="0"/>
                                  <a:ea typeface="Cambria Math" panose="02040503050406030204" pitchFamily="18" charset="0"/>
                                </a:rPr>
                              </m:ctrlPr>
                            </m:naryPr>
                            <m:sub>
                              <m:r>
                                <m:rPr>
                                  <m:brk m:alnAt="23"/>
                                </m:rPr>
                                <a:rPr lang="en-US" i="1">
                                  <a:solidFill>
                                    <a:schemeClr val="bg1"/>
                                  </a:solidFill>
                                  <a:latin typeface="Cambria Math" panose="02040503050406030204" pitchFamily="18" charset="0"/>
                                  <a:ea typeface="Cambria Math" panose="02040503050406030204" pitchFamily="18" charset="0"/>
                                </a:rPr>
                                <m:t>𝑖</m:t>
                              </m:r>
                              <m:r>
                                <a:rPr lang="en-US" i="1">
                                  <a:solidFill>
                                    <a:schemeClr val="bg1"/>
                                  </a:solidFill>
                                  <a:latin typeface="Cambria Math" panose="02040503050406030204" pitchFamily="18" charset="0"/>
                                  <a:ea typeface="Cambria Math" panose="02040503050406030204" pitchFamily="18" charset="0"/>
                                </a:rPr>
                                <m:t>=1</m:t>
                              </m:r>
                            </m:sub>
                            <m:sup>
                              <m:r>
                                <a:rPr lang="en-US" i="1">
                                  <a:solidFill>
                                    <a:schemeClr val="bg1"/>
                                  </a:solidFill>
                                  <a:latin typeface="Cambria Math" panose="02040503050406030204" pitchFamily="18" charset="0"/>
                                  <a:ea typeface="Cambria Math" panose="02040503050406030204" pitchFamily="18" charset="0"/>
                                </a:rPr>
                                <m:t>𝑑</m:t>
                              </m:r>
                            </m:sup>
                            <m:e>
                              <m:d>
                                <m:dPr>
                                  <m:begChr m:val="|"/>
                                  <m:endChr m:val="|"/>
                                  <m:ctrlPr>
                                    <a:rPr lang="en-US" i="1">
                                      <a:solidFill>
                                        <a:schemeClr val="bg1"/>
                                      </a:solidFill>
                                      <a:latin typeface="Cambria Math" panose="02040503050406030204" pitchFamily="18" charset="0"/>
                                      <a:ea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𝜃</m:t>
                                      </m:r>
                                    </m:e>
                                    <m:sub>
                                      <m:r>
                                        <a:rPr lang="en-US" i="1">
                                          <a:solidFill>
                                            <a:schemeClr val="bg1"/>
                                          </a:solidFill>
                                          <a:latin typeface="Cambria Math" panose="02040503050406030204" pitchFamily="18" charset="0"/>
                                          <a:ea typeface="Cambria Math" panose="02040503050406030204" pitchFamily="18" charset="0"/>
                                        </a:rPr>
                                        <m:t>𝑖</m:t>
                                      </m:r>
                                    </m:sub>
                                  </m:sSub>
                                </m:e>
                              </m:d>
                            </m:e>
                          </m:nary>
                        </m:e>
                      </m:d>
                    </m:oMath>
                  </m:oMathPara>
                </a14:m>
                <a:endParaRPr lang="en-US" dirty="0">
                  <a:solidFill>
                    <a:schemeClr val="bg1"/>
                  </a:solidFill>
                </a:endParaRPr>
              </a:p>
            </p:txBody>
          </p:sp>
        </mc:Choice>
        <mc:Fallback xmlns="">
          <p:sp>
            <p:nvSpPr>
              <p:cNvPr id="9" name="TextBox 8">
                <a:extLst>
                  <a:ext uri="{FF2B5EF4-FFF2-40B4-BE49-F238E27FC236}">
                    <a16:creationId xmlns:a16="http://schemas.microsoft.com/office/drawing/2014/main" id="{7AEC1223-63C7-4C88-81CE-B522CEA62415}"/>
                  </a:ext>
                </a:extLst>
              </p:cNvPr>
              <p:cNvSpPr txBox="1">
                <a:spLocks noRot="1" noChangeAspect="1" noMove="1" noResize="1" noEditPoints="1" noAdjustHandles="1" noChangeArrowheads="1" noChangeShapeType="1" noTextEdit="1"/>
              </p:cNvSpPr>
              <p:nvPr/>
            </p:nvSpPr>
            <p:spPr>
              <a:xfrm>
                <a:off x="194129" y="3924164"/>
                <a:ext cx="4580869" cy="89171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2315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1B402-1D9F-4FD3-8763-D0D63D9AD0A1}"/>
              </a:ext>
            </a:extLst>
          </p:cNvPr>
          <p:cNvSpPr>
            <a:spLocks noGrp="1"/>
          </p:cNvSpPr>
          <p:nvPr>
            <p:ph type="title"/>
          </p:nvPr>
        </p:nvSpPr>
        <p:spPr/>
        <p:txBody>
          <a:bodyPr/>
          <a:lstStyle/>
          <a:p>
            <a:r>
              <a:rPr lang="en-US" dirty="0"/>
              <a:t>Linear Regression</a:t>
            </a:r>
          </a:p>
        </p:txBody>
      </p:sp>
      <p:sp>
        <p:nvSpPr>
          <p:cNvPr id="3" name="Slide Number Placeholder 2">
            <a:extLst>
              <a:ext uri="{FF2B5EF4-FFF2-40B4-BE49-F238E27FC236}">
                <a16:creationId xmlns:a16="http://schemas.microsoft.com/office/drawing/2014/main" id="{ADC4C281-B81B-426B-AE55-0318FFB35F98}"/>
              </a:ext>
            </a:extLst>
          </p:cNvPr>
          <p:cNvSpPr>
            <a:spLocks noGrp="1"/>
          </p:cNvSpPr>
          <p:nvPr>
            <p:ph type="sldNum" sz="quarter" idx="12"/>
          </p:nvPr>
        </p:nvSpPr>
        <p:spPr/>
        <p:txBody>
          <a:bodyPr/>
          <a:lstStyle/>
          <a:p>
            <a:fld id="{A8160BDD-7155-D744-B749-9730458604AD}" type="slidenum">
              <a:rPr lang="en-US" smtClean="0"/>
              <a:t>3</a:t>
            </a:fld>
            <a:endParaRPr lang="en-US" dirty="0"/>
          </a:p>
        </p:txBody>
      </p:sp>
      <p:grpSp>
        <p:nvGrpSpPr>
          <p:cNvPr id="73" name="Group 72">
            <a:extLst>
              <a:ext uri="{FF2B5EF4-FFF2-40B4-BE49-F238E27FC236}">
                <a16:creationId xmlns:a16="http://schemas.microsoft.com/office/drawing/2014/main" id="{32290966-E60B-4EAA-BEE9-CB9DE5FEDC3E}"/>
              </a:ext>
            </a:extLst>
          </p:cNvPr>
          <p:cNvGrpSpPr/>
          <p:nvPr/>
        </p:nvGrpSpPr>
        <p:grpSpPr>
          <a:xfrm>
            <a:off x="771232" y="1647402"/>
            <a:ext cx="6737699" cy="4493067"/>
            <a:chOff x="771232" y="1647402"/>
            <a:chExt cx="6737699" cy="4493067"/>
          </a:xfrm>
        </p:grpSpPr>
        <p:sp>
          <p:nvSpPr>
            <p:cNvPr id="6" name="TextBox 5">
              <a:extLst>
                <a:ext uri="{FF2B5EF4-FFF2-40B4-BE49-F238E27FC236}">
                  <a16:creationId xmlns:a16="http://schemas.microsoft.com/office/drawing/2014/main" id="{1665DF16-E5E5-4D5A-AE7E-D88F76601AF3}"/>
                </a:ext>
              </a:extLst>
            </p:cNvPr>
            <p:cNvSpPr txBox="1"/>
            <p:nvPr/>
          </p:nvSpPr>
          <p:spPr>
            <a:xfrm>
              <a:off x="1233058" y="1647402"/>
              <a:ext cx="418704" cy="369332"/>
            </a:xfrm>
            <a:prstGeom prst="rect">
              <a:avLst/>
            </a:prstGeom>
            <a:noFill/>
          </p:spPr>
          <p:txBody>
            <a:bodyPr wrap="none" rtlCol="0">
              <a:spAutoFit/>
            </a:bodyPr>
            <a:lstStyle/>
            <a:p>
              <a:r>
                <a:rPr lang="en-US" dirty="0"/>
                <a:t>50</a:t>
              </a:r>
            </a:p>
          </p:txBody>
        </p:sp>
        <p:sp>
          <p:nvSpPr>
            <p:cNvPr id="7" name="TextBox 6">
              <a:extLst>
                <a:ext uri="{FF2B5EF4-FFF2-40B4-BE49-F238E27FC236}">
                  <a16:creationId xmlns:a16="http://schemas.microsoft.com/office/drawing/2014/main" id="{785D8212-99D5-415A-A912-3AF67E6332F8}"/>
                </a:ext>
              </a:extLst>
            </p:cNvPr>
            <p:cNvSpPr txBox="1"/>
            <p:nvPr/>
          </p:nvSpPr>
          <p:spPr>
            <a:xfrm>
              <a:off x="1320421" y="5162816"/>
              <a:ext cx="301686" cy="369332"/>
            </a:xfrm>
            <a:prstGeom prst="rect">
              <a:avLst/>
            </a:prstGeom>
            <a:noFill/>
          </p:spPr>
          <p:txBody>
            <a:bodyPr wrap="none" rtlCol="0">
              <a:spAutoFit/>
            </a:bodyPr>
            <a:lstStyle/>
            <a:p>
              <a:pPr algn="ctr"/>
              <a:r>
                <a:rPr lang="en-US" dirty="0"/>
                <a:t>0</a:t>
              </a:r>
            </a:p>
          </p:txBody>
        </p:sp>
        <p:sp>
          <p:nvSpPr>
            <p:cNvPr id="8" name="TextBox 7">
              <a:extLst>
                <a:ext uri="{FF2B5EF4-FFF2-40B4-BE49-F238E27FC236}">
                  <a16:creationId xmlns:a16="http://schemas.microsoft.com/office/drawing/2014/main" id="{D52254F7-528D-42AC-85EE-DCD3431B4703}"/>
                </a:ext>
              </a:extLst>
            </p:cNvPr>
            <p:cNvSpPr txBox="1"/>
            <p:nvPr/>
          </p:nvSpPr>
          <p:spPr>
            <a:xfrm>
              <a:off x="6973207" y="5345048"/>
              <a:ext cx="535724" cy="369332"/>
            </a:xfrm>
            <a:prstGeom prst="rect">
              <a:avLst/>
            </a:prstGeom>
            <a:noFill/>
          </p:spPr>
          <p:txBody>
            <a:bodyPr wrap="none" rtlCol="0">
              <a:spAutoFit/>
            </a:bodyPr>
            <a:lstStyle/>
            <a:p>
              <a:r>
                <a:rPr lang="en-US" dirty="0"/>
                <a:t>100</a:t>
              </a:r>
            </a:p>
          </p:txBody>
        </p:sp>
        <p:sp>
          <p:nvSpPr>
            <p:cNvPr id="9" name="TextBox 8">
              <a:extLst>
                <a:ext uri="{FF2B5EF4-FFF2-40B4-BE49-F238E27FC236}">
                  <a16:creationId xmlns:a16="http://schemas.microsoft.com/office/drawing/2014/main" id="{CB856A27-EC42-4F03-9680-46F615C38851}"/>
                </a:ext>
              </a:extLst>
            </p:cNvPr>
            <p:cNvSpPr txBox="1"/>
            <p:nvPr/>
          </p:nvSpPr>
          <p:spPr>
            <a:xfrm>
              <a:off x="1568036" y="5345048"/>
              <a:ext cx="301686" cy="369332"/>
            </a:xfrm>
            <a:prstGeom prst="rect">
              <a:avLst/>
            </a:prstGeom>
            <a:noFill/>
          </p:spPr>
          <p:txBody>
            <a:bodyPr wrap="none" rtlCol="0">
              <a:spAutoFit/>
            </a:bodyPr>
            <a:lstStyle/>
            <a:p>
              <a:r>
                <a:rPr lang="en-US" dirty="0"/>
                <a:t>0</a:t>
              </a:r>
            </a:p>
          </p:txBody>
        </p:sp>
        <p:cxnSp>
          <p:nvCxnSpPr>
            <p:cNvPr id="4" name="Straight Connector 3">
              <a:extLst>
                <a:ext uri="{FF2B5EF4-FFF2-40B4-BE49-F238E27FC236}">
                  <a16:creationId xmlns:a16="http://schemas.microsoft.com/office/drawing/2014/main" id="{E74D240B-3DF7-4DA6-85DB-D3A3C9AD2E92}"/>
                </a:ext>
              </a:extLst>
            </p:cNvPr>
            <p:cNvCxnSpPr/>
            <p:nvPr/>
          </p:nvCxnSpPr>
          <p:spPr>
            <a:xfrm>
              <a:off x="1694381" y="1804909"/>
              <a:ext cx="0" cy="3581400"/>
            </a:xfrm>
            <a:prstGeom prst="line">
              <a:avLst/>
            </a:prstGeom>
            <a:ln w="28575"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8854C6F-0C05-4F2E-A1CD-35F2A90A02E2}"/>
                </a:ext>
              </a:extLst>
            </p:cNvPr>
            <p:cNvCxnSpPr>
              <a:cxnSpLocks/>
            </p:cNvCxnSpPr>
            <p:nvPr/>
          </p:nvCxnSpPr>
          <p:spPr>
            <a:xfrm flipH="1">
              <a:off x="1709470" y="5386309"/>
              <a:ext cx="5431454" cy="0"/>
            </a:xfrm>
            <a:prstGeom prst="line">
              <a:avLst/>
            </a:prstGeom>
            <a:ln w="28575" cap="rnd">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2" name="Group 71">
              <a:extLst>
                <a:ext uri="{FF2B5EF4-FFF2-40B4-BE49-F238E27FC236}">
                  <a16:creationId xmlns:a16="http://schemas.microsoft.com/office/drawing/2014/main" id="{2B41E4B2-5756-402D-80F6-026B4E4C20D5}"/>
                </a:ext>
              </a:extLst>
            </p:cNvPr>
            <p:cNvGrpSpPr/>
            <p:nvPr/>
          </p:nvGrpSpPr>
          <p:grpSpPr>
            <a:xfrm>
              <a:off x="1835313" y="1781180"/>
              <a:ext cx="4489254" cy="3533289"/>
              <a:chOff x="1835313" y="1781180"/>
              <a:chExt cx="4489254" cy="3533289"/>
            </a:xfrm>
          </p:grpSpPr>
          <p:sp>
            <p:nvSpPr>
              <p:cNvPr id="10" name="Oval 9">
                <a:extLst>
                  <a:ext uri="{FF2B5EF4-FFF2-40B4-BE49-F238E27FC236}">
                    <a16:creationId xmlns:a16="http://schemas.microsoft.com/office/drawing/2014/main" id="{97F92890-B11D-4107-B458-999BDE9B2FD2}"/>
                  </a:ext>
                </a:extLst>
              </p:cNvPr>
              <p:cNvSpPr>
                <a:spLocks noChangeAspect="1"/>
              </p:cNvSpPr>
              <p:nvPr/>
            </p:nvSpPr>
            <p:spPr>
              <a:xfrm>
                <a:off x="5494020" y="208386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1" name="Oval 10">
                <a:extLst>
                  <a:ext uri="{FF2B5EF4-FFF2-40B4-BE49-F238E27FC236}">
                    <a16:creationId xmlns:a16="http://schemas.microsoft.com/office/drawing/2014/main" id="{A8C90329-4917-4184-A3C4-0E6EA5D722B2}"/>
                  </a:ext>
                </a:extLst>
              </p:cNvPr>
              <p:cNvSpPr>
                <a:spLocks noChangeAspect="1"/>
              </p:cNvSpPr>
              <p:nvPr/>
            </p:nvSpPr>
            <p:spPr>
              <a:xfrm>
                <a:off x="2160414" y="4468293"/>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2" name="Oval 11">
                <a:extLst>
                  <a:ext uri="{FF2B5EF4-FFF2-40B4-BE49-F238E27FC236}">
                    <a16:creationId xmlns:a16="http://schemas.microsoft.com/office/drawing/2014/main" id="{69739B46-CF46-460A-A3DF-6436AF8E9070}"/>
                  </a:ext>
                </a:extLst>
              </p:cNvPr>
              <p:cNvSpPr>
                <a:spLocks noChangeAspect="1"/>
              </p:cNvSpPr>
              <p:nvPr/>
            </p:nvSpPr>
            <p:spPr>
              <a:xfrm>
                <a:off x="2262832" y="4345243"/>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3" name="Oval 12">
                <a:extLst>
                  <a:ext uri="{FF2B5EF4-FFF2-40B4-BE49-F238E27FC236}">
                    <a16:creationId xmlns:a16="http://schemas.microsoft.com/office/drawing/2014/main" id="{EA24E0FE-8850-42A7-82FC-23751027DF51}"/>
                  </a:ext>
                </a:extLst>
              </p:cNvPr>
              <p:cNvSpPr>
                <a:spLocks noChangeAspect="1"/>
              </p:cNvSpPr>
              <p:nvPr/>
            </p:nvSpPr>
            <p:spPr>
              <a:xfrm>
                <a:off x="2602682" y="406552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4" name="Oval 13">
                <a:extLst>
                  <a:ext uri="{FF2B5EF4-FFF2-40B4-BE49-F238E27FC236}">
                    <a16:creationId xmlns:a16="http://schemas.microsoft.com/office/drawing/2014/main" id="{688422E4-9A5C-43F2-8188-1BAE5B20BBA1}"/>
                  </a:ext>
                </a:extLst>
              </p:cNvPr>
              <p:cNvSpPr>
                <a:spLocks noChangeAspect="1"/>
              </p:cNvSpPr>
              <p:nvPr/>
            </p:nvSpPr>
            <p:spPr>
              <a:xfrm>
                <a:off x="2365250" y="416794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5" name="Oval 14">
                <a:extLst>
                  <a:ext uri="{FF2B5EF4-FFF2-40B4-BE49-F238E27FC236}">
                    <a16:creationId xmlns:a16="http://schemas.microsoft.com/office/drawing/2014/main" id="{03ECC46F-6A1E-40AE-B6BD-AA53D770D3AB}"/>
                  </a:ext>
                </a:extLst>
              </p:cNvPr>
              <p:cNvSpPr>
                <a:spLocks noChangeAspect="1"/>
              </p:cNvSpPr>
              <p:nvPr/>
            </p:nvSpPr>
            <p:spPr>
              <a:xfrm>
                <a:off x="2551473" y="428077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6" name="Oval 15">
                <a:extLst>
                  <a:ext uri="{FF2B5EF4-FFF2-40B4-BE49-F238E27FC236}">
                    <a16:creationId xmlns:a16="http://schemas.microsoft.com/office/drawing/2014/main" id="{23842322-9844-4BAD-9874-9588EA4DC544}"/>
                  </a:ext>
                </a:extLst>
              </p:cNvPr>
              <p:cNvSpPr>
                <a:spLocks noChangeAspect="1"/>
              </p:cNvSpPr>
              <p:nvPr/>
            </p:nvSpPr>
            <p:spPr>
              <a:xfrm>
                <a:off x="2831282" y="388726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7" name="Oval 16">
                <a:extLst>
                  <a:ext uri="{FF2B5EF4-FFF2-40B4-BE49-F238E27FC236}">
                    <a16:creationId xmlns:a16="http://schemas.microsoft.com/office/drawing/2014/main" id="{0CA838D0-DB07-49FF-9E3C-A15151B9E8C5}"/>
                  </a:ext>
                </a:extLst>
              </p:cNvPr>
              <p:cNvSpPr>
                <a:spLocks noChangeAspect="1"/>
              </p:cNvSpPr>
              <p:nvPr/>
            </p:nvSpPr>
            <p:spPr>
              <a:xfrm>
                <a:off x="2831282" y="4315975"/>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8" name="Oval 17">
                <a:extLst>
                  <a:ext uri="{FF2B5EF4-FFF2-40B4-BE49-F238E27FC236}">
                    <a16:creationId xmlns:a16="http://schemas.microsoft.com/office/drawing/2014/main" id="{12FBEF7B-18D8-4524-8A41-D863724A029D}"/>
                  </a:ext>
                </a:extLst>
              </p:cNvPr>
              <p:cNvSpPr>
                <a:spLocks noChangeAspect="1"/>
              </p:cNvSpPr>
              <p:nvPr/>
            </p:nvSpPr>
            <p:spPr>
              <a:xfrm>
                <a:off x="2449055" y="469752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9" name="Oval 18">
                <a:extLst>
                  <a:ext uri="{FF2B5EF4-FFF2-40B4-BE49-F238E27FC236}">
                    <a16:creationId xmlns:a16="http://schemas.microsoft.com/office/drawing/2014/main" id="{888913DF-6746-40D4-BF35-BC4EF6F7B352}"/>
                  </a:ext>
                </a:extLst>
              </p:cNvPr>
              <p:cNvSpPr>
                <a:spLocks noChangeAspect="1"/>
              </p:cNvSpPr>
              <p:nvPr/>
            </p:nvSpPr>
            <p:spPr>
              <a:xfrm>
                <a:off x="2602682" y="372379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0" name="Oval 19">
                <a:extLst>
                  <a:ext uri="{FF2B5EF4-FFF2-40B4-BE49-F238E27FC236}">
                    <a16:creationId xmlns:a16="http://schemas.microsoft.com/office/drawing/2014/main" id="{9F72123C-F911-47BD-80EA-5667261F8710}"/>
                  </a:ext>
                </a:extLst>
              </p:cNvPr>
              <p:cNvSpPr>
                <a:spLocks noChangeAspect="1"/>
              </p:cNvSpPr>
              <p:nvPr/>
            </p:nvSpPr>
            <p:spPr>
              <a:xfrm>
                <a:off x="3050357" y="362137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1" name="Oval 20">
                <a:extLst>
                  <a:ext uri="{FF2B5EF4-FFF2-40B4-BE49-F238E27FC236}">
                    <a16:creationId xmlns:a16="http://schemas.microsoft.com/office/drawing/2014/main" id="{49E371FF-FB1F-4AAF-A947-A56F52F82B90}"/>
                  </a:ext>
                </a:extLst>
              </p:cNvPr>
              <p:cNvSpPr>
                <a:spLocks noChangeAspect="1"/>
              </p:cNvSpPr>
              <p:nvPr/>
            </p:nvSpPr>
            <p:spPr>
              <a:xfrm>
                <a:off x="3395614" y="354439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2" name="Oval 21">
                <a:extLst>
                  <a:ext uri="{FF2B5EF4-FFF2-40B4-BE49-F238E27FC236}">
                    <a16:creationId xmlns:a16="http://schemas.microsoft.com/office/drawing/2014/main" id="{30A3DA84-1B46-420A-B8DC-0E0538727A44}"/>
                  </a:ext>
                </a:extLst>
              </p:cNvPr>
              <p:cNvSpPr>
                <a:spLocks noChangeAspect="1"/>
              </p:cNvSpPr>
              <p:nvPr/>
            </p:nvSpPr>
            <p:spPr>
              <a:xfrm>
                <a:off x="3293196" y="387418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3" name="Oval 22">
                <a:extLst>
                  <a:ext uri="{FF2B5EF4-FFF2-40B4-BE49-F238E27FC236}">
                    <a16:creationId xmlns:a16="http://schemas.microsoft.com/office/drawing/2014/main" id="{6C7D5B14-D280-46F3-9050-5D242D81194A}"/>
                  </a:ext>
                </a:extLst>
              </p:cNvPr>
              <p:cNvSpPr>
                <a:spLocks noChangeAspect="1"/>
              </p:cNvSpPr>
              <p:nvPr/>
            </p:nvSpPr>
            <p:spPr>
              <a:xfrm>
                <a:off x="3050357" y="400936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4" name="Oval 23">
                <a:extLst>
                  <a:ext uri="{FF2B5EF4-FFF2-40B4-BE49-F238E27FC236}">
                    <a16:creationId xmlns:a16="http://schemas.microsoft.com/office/drawing/2014/main" id="{AD196BB8-667C-43C5-BD60-22D63E0D441D}"/>
                  </a:ext>
                </a:extLst>
              </p:cNvPr>
              <p:cNvSpPr>
                <a:spLocks noChangeAspect="1"/>
              </p:cNvSpPr>
              <p:nvPr/>
            </p:nvSpPr>
            <p:spPr>
              <a:xfrm>
                <a:off x="3259584" y="3495853"/>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5" name="Oval 24">
                <a:extLst>
                  <a:ext uri="{FF2B5EF4-FFF2-40B4-BE49-F238E27FC236}">
                    <a16:creationId xmlns:a16="http://schemas.microsoft.com/office/drawing/2014/main" id="{38F47BBE-6610-4873-947E-B3E77298249F}"/>
                  </a:ext>
                </a:extLst>
              </p:cNvPr>
              <p:cNvSpPr>
                <a:spLocks noChangeAspect="1"/>
              </p:cNvSpPr>
              <p:nvPr/>
            </p:nvSpPr>
            <p:spPr>
              <a:xfrm>
                <a:off x="3111543" y="335417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6" name="Oval 25">
                <a:extLst>
                  <a:ext uri="{FF2B5EF4-FFF2-40B4-BE49-F238E27FC236}">
                    <a16:creationId xmlns:a16="http://schemas.microsoft.com/office/drawing/2014/main" id="{F1F14F53-478A-49A0-A1B9-099A8368D9BE}"/>
                  </a:ext>
                </a:extLst>
              </p:cNvPr>
              <p:cNvSpPr>
                <a:spLocks noChangeAspect="1"/>
              </p:cNvSpPr>
              <p:nvPr/>
            </p:nvSpPr>
            <p:spPr>
              <a:xfrm>
                <a:off x="3410079" y="326239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7" name="Oval 26">
                <a:extLst>
                  <a:ext uri="{FF2B5EF4-FFF2-40B4-BE49-F238E27FC236}">
                    <a16:creationId xmlns:a16="http://schemas.microsoft.com/office/drawing/2014/main" id="{87C41B61-C1BA-4EB6-9CBA-B1119B87ABE2}"/>
                  </a:ext>
                </a:extLst>
              </p:cNvPr>
              <p:cNvSpPr>
                <a:spLocks noChangeAspect="1"/>
              </p:cNvSpPr>
              <p:nvPr/>
            </p:nvSpPr>
            <p:spPr>
              <a:xfrm>
                <a:off x="3562191" y="372379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8" name="Oval 27">
                <a:extLst>
                  <a:ext uri="{FF2B5EF4-FFF2-40B4-BE49-F238E27FC236}">
                    <a16:creationId xmlns:a16="http://schemas.microsoft.com/office/drawing/2014/main" id="{728ADFE6-9A75-4D6B-A6BC-D1E2E12FEB3E}"/>
                  </a:ext>
                </a:extLst>
              </p:cNvPr>
              <p:cNvSpPr>
                <a:spLocks noChangeAspect="1"/>
              </p:cNvSpPr>
              <p:nvPr/>
            </p:nvSpPr>
            <p:spPr>
              <a:xfrm>
                <a:off x="3791402" y="326239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9" name="Oval 28">
                <a:extLst>
                  <a:ext uri="{FF2B5EF4-FFF2-40B4-BE49-F238E27FC236}">
                    <a16:creationId xmlns:a16="http://schemas.microsoft.com/office/drawing/2014/main" id="{AB766D3E-DA9A-4ED9-B664-97368455790B}"/>
                  </a:ext>
                </a:extLst>
              </p:cNvPr>
              <p:cNvSpPr>
                <a:spLocks noChangeAspect="1"/>
              </p:cNvSpPr>
              <p:nvPr/>
            </p:nvSpPr>
            <p:spPr>
              <a:xfrm>
                <a:off x="3664609" y="345659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0" name="Oval 29">
                <a:extLst>
                  <a:ext uri="{FF2B5EF4-FFF2-40B4-BE49-F238E27FC236}">
                    <a16:creationId xmlns:a16="http://schemas.microsoft.com/office/drawing/2014/main" id="{B7C28A62-EDC5-4404-B277-EE84159846F1}"/>
                  </a:ext>
                </a:extLst>
              </p:cNvPr>
              <p:cNvSpPr>
                <a:spLocks noChangeAspect="1"/>
              </p:cNvSpPr>
              <p:nvPr/>
            </p:nvSpPr>
            <p:spPr>
              <a:xfrm>
                <a:off x="2951297" y="461803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1" name="Oval 30">
                <a:extLst>
                  <a:ext uri="{FF2B5EF4-FFF2-40B4-BE49-F238E27FC236}">
                    <a16:creationId xmlns:a16="http://schemas.microsoft.com/office/drawing/2014/main" id="{21471AC5-D46E-40E4-A247-E89E8D7B2259}"/>
                  </a:ext>
                </a:extLst>
              </p:cNvPr>
              <p:cNvSpPr>
                <a:spLocks noChangeAspect="1"/>
              </p:cNvSpPr>
              <p:nvPr/>
            </p:nvSpPr>
            <p:spPr>
              <a:xfrm>
                <a:off x="2186809" y="478233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2" name="Oval 31">
                <a:extLst>
                  <a:ext uri="{FF2B5EF4-FFF2-40B4-BE49-F238E27FC236}">
                    <a16:creationId xmlns:a16="http://schemas.microsoft.com/office/drawing/2014/main" id="{96889311-382F-4964-B7FB-4F4F67288FE1}"/>
                  </a:ext>
                </a:extLst>
              </p:cNvPr>
              <p:cNvSpPr>
                <a:spLocks noChangeAspect="1"/>
              </p:cNvSpPr>
              <p:nvPr/>
            </p:nvSpPr>
            <p:spPr>
              <a:xfrm>
                <a:off x="2009385" y="4702673"/>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3" name="Oval 32">
                <a:extLst>
                  <a:ext uri="{FF2B5EF4-FFF2-40B4-BE49-F238E27FC236}">
                    <a16:creationId xmlns:a16="http://schemas.microsoft.com/office/drawing/2014/main" id="{3B1C09AC-50B9-4AF6-AB4F-5E2433CB7371}"/>
                  </a:ext>
                </a:extLst>
              </p:cNvPr>
              <p:cNvSpPr>
                <a:spLocks noChangeAspect="1"/>
              </p:cNvSpPr>
              <p:nvPr/>
            </p:nvSpPr>
            <p:spPr>
              <a:xfrm>
                <a:off x="3623377" y="317103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4" name="Oval 33">
                <a:extLst>
                  <a:ext uri="{FF2B5EF4-FFF2-40B4-BE49-F238E27FC236}">
                    <a16:creationId xmlns:a16="http://schemas.microsoft.com/office/drawing/2014/main" id="{8700ECBF-BE5A-4CC8-9275-FB5558D3CD92}"/>
                  </a:ext>
                </a:extLst>
              </p:cNvPr>
              <p:cNvSpPr>
                <a:spLocks noChangeAspect="1"/>
              </p:cNvSpPr>
              <p:nvPr/>
            </p:nvSpPr>
            <p:spPr>
              <a:xfrm>
                <a:off x="3510982" y="299399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5" name="Oval 34">
                <a:extLst>
                  <a:ext uri="{FF2B5EF4-FFF2-40B4-BE49-F238E27FC236}">
                    <a16:creationId xmlns:a16="http://schemas.microsoft.com/office/drawing/2014/main" id="{148FD2EE-9C13-40C2-9C34-A20DD6069A1F}"/>
                  </a:ext>
                </a:extLst>
              </p:cNvPr>
              <p:cNvSpPr>
                <a:spLocks noChangeAspect="1"/>
              </p:cNvSpPr>
              <p:nvPr/>
            </p:nvSpPr>
            <p:spPr>
              <a:xfrm>
                <a:off x="3824239" y="2960402"/>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6" name="Oval 35">
                <a:extLst>
                  <a:ext uri="{FF2B5EF4-FFF2-40B4-BE49-F238E27FC236}">
                    <a16:creationId xmlns:a16="http://schemas.microsoft.com/office/drawing/2014/main" id="{29CAE4DD-65C7-418F-AF12-04B61397A6BB}"/>
                  </a:ext>
                </a:extLst>
              </p:cNvPr>
              <p:cNvSpPr>
                <a:spLocks noChangeAspect="1"/>
              </p:cNvSpPr>
              <p:nvPr/>
            </p:nvSpPr>
            <p:spPr>
              <a:xfrm>
                <a:off x="4137496" y="301196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7" name="Oval 36">
                <a:extLst>
                  <a:ext uri="{FF2B5EF4-FFF2-40B4-BE49-F238E27FC236}">
                    <a16:creationId xmlns:a16="http://schemas.microsoft.com/office/drawing/2014/main" id="{D3DF3ADE-F298-47E8-8D66-21D530AC918F}"/>
                  </a:ext>
                </a:extLst>
              </p:cNvPr>
              <p:cNvSpPr>
                <a:spLocks noChangeAspect="1"/>
              </p:cNvSpPr>
              <p:nvPr/>
            </p:nvSpPr>
            <p:spPr>
              <a:xfrm>
                <a:off x="4035078" y="282512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8" name="Oval 37">
                <a:extLst>
                  <a:ext uri="{FF2B5EF4-FFF2-40B4-BE49-F238E27FC236}">
                    <a16:creationId xmlns:a16="http://schemas.microsoft.com/office/drawing/2014/main" id="{C960AF51-6C57-48ED-9D7A-F0F27E52A5FB}"/>
                  </a:ext>
                </a:extLst>
              </p:cNvPr>
              <p:cNvSpPr>
                <a:spLocks noChangeAspect="1"/>
              </p:cNvSpPr>
              <p:nvPr/>
            </p:nvSpPr>
            <p:spPr>
              <a:xfrm>
                <a:off x="4109994" y="336481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9" name="Oval 38">
                <a:extLst>
                  <a:ext uri="{FF2B5EF4-FFF2-40B4-BE49-F238E27FC236}">
                    <a16:creationId xmlns:a16="http://schemas.microsoft.com/office/drawing/2014/main" id="{A619A6CE-3960-4BE1-A550-37A4C6F19D10}"/>
                  </a:ext>
                </a:extLst>
              </p:cNvPr>
              <p:cNvSpPr>
                <a:spLocks noChangeAspect="1"/>
              </p:cNvSpPr>
              <p:nvPr/>
            </p:nvSpPr>
            <p:spPr>
              <a:xfrm>
                <a:off x="4007576" y="255295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0" name="Oval 39">
                <a:extLst>
                  <a:ext uri="{FF2B5EF4-FFF2-40B4-BE49-F238E27FC236}">
                    <a16:creationId xmlns:a16="http://schemas.microsoft.com/office/drawing/2014/main" id="{DCFCBDF7-A089-4CE9-8046-09C57564F89F}"/>
                  </a:ext>
                </a:extLst>
              </p:cNvPr>
              <p:cNvSpPr>
                <a:spLocks noChangeAspect="1"/>
              </p:cNvSpPr>
              <p:nvPr/>
            </p:nvSpPr>
            <p:spPr>
              <a:xfrm>
                <a:off x="4322779" y="260416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1" name="Oval 40">
                <a:extLst>
                  <a:ext uri="{FF2B5EF4-FFF2-40B4-BE49-F238E27FC236}">
                    <a16:creationId xmlns:a16="http://schemas.microsoft.com/office/drawing/2014/main" id="{C9FCC9D9-5F06-47BA-A12B-BBD5279BF6AB}"/>
                  </a:ext>
                </a:extLst>
              </p:cNvPr>
              <p:cNvSpPr>
                <a:spLocks noChangeAspect="1"/>
              </p:cNvSpPr>
              <p:nvPr/>
            </p:nvSpPr>
            <p:spPr>
              <a:xfrm>
                <a:off x="4373988" y="286395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2" name="Oval 41">
                <a:extLst>
                  <a:ext uri="{FF2B5EF4-FFF2-40B4-BE49-F238E27FC236}">
                    <a16:creationId xmlns:a16="http://schemas.microsoft.com/office/drawing/2014/main" id="{4C9C9E4D-01F0-4E8E-89E4-1468C6A04DDC}"/>
                  </a:ext>
                </a:extLst>
              </p:cNvPr>
              <p:cNvSpPr>
                <a:spLocks noChangeAspect="1"/>
              </p:cNvSpPr>
              <p:nvPr/>
            </p:nvSpPr>
            <p:spPr>
              <a:xfrm>
                <a:off x="4425197" y="227758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3" name="Oval 42">
                <a:extLst>
                  <a:ext uri="{FF2B5EF4-FFF2-40B4-BE49-F238E27FC236}">
                    <a16:creationId xmlns:a16="http://schemas.microsoft.com/office/drawing/2014/main" id="{12AAE83A-3ADE-4DA8-BAEC-37831BFFB935}"/>
                  </a:ext>
                </a:extLst>
              </p:cNvPr>
              <p:cNvSpPr>
                <a:spLocks noChangeAspect="1"/>
              </p:cNvSpPr>
              <p:nvPr/>
            </p:nvSpPr>
            <p:spPr>
              <a:xfrm>
                <a:off x="4713422" y="242591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4" name="Oval 43">
                <a:extLst>
                  <a:ext uri="{FF2B5EF4-FFF2-40B4-BE49-F238E27FC236}">
                    <a16:creationId xmlns:a16="http://schemas.microsoft.com/office/drawing/2014/main" id="{6C5F2526-A062-4DF2-BC09-2A938899A546}"/>
                  </a:ext>
                </a:extLst>
              </p:cNvPr>
              <p:cNvSpPr>
                <a:spLocks noChangeAspect="1"/>
              </p:cNvSpPr>
              <p:nvPr/>
            </p:nvSpPr>
            <p:spPr>
              <a:xfrm>
                <a:off x="4661689" y="2764202"/>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5" name="Oval 44">
                <a:extLst>
                  <a:ext uri="{FF2B5EF4-FFF2-40B4-BE49-F238E27FC236}">
                    <a16:creationId xmlns:a16="http://schemas.microsoft.com/office/drawing/2014/main" id="{8C4B8AD1-3BA6-4C33-B18C-67B574566A22}"/>
                  </a:ext>
                </a:extLst>
              </p:cNvPr>
              <p:cNvSpPr>
                <a:spLocks noChangeAspect="1"/>
              </p:cNvSpPr>
              <p:nvPr/>
            </p:nvSpPr>
            <p:spPr>
              <a:xfrm>
                <a:off x="4980122" y="223908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6" name="Oval 45">
                <a:extLst>
                  <a:ext uri="{FF2B5EF4-FFF2-40B4-BE49-F238E27FC236}">
                    <a16:creationId xmlns:a16="http://schemas.microsoft.com/office/drawing/2014/main" id="{89FC3DAF-5CED-4BAB-9656-166A27506238}"/>
                  </a:ext>
                </a:extLst>
              </p:cNvPr>
              <p:cNvSpPr>
                <a:spLocks noChangeAspect="1"/>
              </p:cNvSpPr>
              <p:nvPr/>
            </p:nvSpPr>
            <p:spPr>
              <a:xfrm>
                <a:off x="4713422" y="209784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7" name="Oval 46">
                <a:extLst>
                  <a:ext uri="{FF2B5EF4-FFF2-40B4-BE49-F238E27FC236}">
                    <a16:creationId xmlns:a16="http://schemas.microsoft.com/office/drawing/2014/main" id="{FBF6493C-C850-4E8F-A278-E982357105B9}"/>
                  </a:ext>
                </a:extLst>
              </p:cNvPr>
              <p:cNvSpPr>
                <a:spLocks noChangeAspect="1"/>
              </p:cNvSpPr>
              <p:nvPr/>
            </p:nvSpPr>
            <p:spPr>
              <a:xfrm>
                <a:off x="4980122" y="2596412"/>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8" name="Oval 47">
                <a:extLst>
                  <a:ext uri="{FF2B5EF4-FFF2-40B4-BE49-F238E27FC236}">
                    <a16:creationId xmlns:a16="http://schemas.microsoft.com/office/drawing/2014/main" id="{D0DFB799-FEB6-47EE-AA2B-A94C23000424}"/>
                  </a:ext>
                </a:extLst>
              </p:cNvPr>
              <p:cNvSpPr>
                <a:spLocks noChangeAspect="1"/>
              </p:cNvSpPr>
              <p:nvPr/>
            </p:nvSpPr>
            <p:spPr>
              <a:xfrm>
                <a:off x="5100137" y="199542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9" name="Oval 48">
                <a:extLst>
                  <a:ext uri="{FF2B5EF4-FFF2-40B4-BE49-F238E27FC236}">
                    <a16:creationId xmlns:a16="http://schemas.microsoft.com/office/drawing/2014/main" id="{5B11A408-60D8-49F5-8995-01EEC1270B09}"/>
                  </a:ext>
                </a:extLst>
              </p:cNvPr>
              <p:cNvSpPr>
                <a:spLocks noChangeAspect="1"/>
              </p:cNvSpPr>
              <p:nvPr/>
            </p:nvSpPr>
            <p:spPr>
              <a:xfrm>
                <a:off x="5202555" y="225482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0" name="Oval 49">
                <a:extLst>
                  <a:ext uri="{FF2B5EF4-FFF2-40B4-BE49-F238E27FC236}">
                    <a16:creationId xmlns:a16="http://schemas.microsoft.com/office/drawing/2014/main" id="{B1F046C1-C73D-4412-BA93-3A779AE20953}"/>
                  </a:ext>
                </a:extLst>
              </p:cNvPr>
              <p:cNvSpPr>
                <a:spLocks noChangeAspect="1"/>
              </p:cNvSpPr>
              <p:nvPr/>
            </p:nvSpPr>
            <p:spPr>
              <a:xfrm>
                <a:off x="5391602" y="265561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1" name="Oval 50">
                <a:extLst>
                  <a:ext uri="{FF2B5EF4-FFF2-40B4-BE49-F238E27FC236}">
                    <a16:creationId xmlns:a16="http://schemas.microsoft.com/office/drawing/2014/main" id="{F19F472D-0E77-4491-92D5-F7C8A2030C5D}"/>
                  </a:ext>
                </a:extLst>
              </p:cNvPr>
              <p:cNvSpPr>
                <a:spLocks noChangeAspect="1"/>
              </p:cNvSpPr>
              <p:nvPr/>
            </p:nvSpPr>
            <p:spPr>
              <a:xfrm>
                <a:off x="4980122" y="2902533"/>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2" name="Oval 51">
                <a:extLst>
                  <a:ext uri="{FF2B5EF4-FFF2-40B4-BE49-F238E27FC236}">
                    <a16:creationId xmlns:a16="http://schemas.microsoft.com/office/drawing/2014/main" id="{CD623BC5-8469-49A1-B55F-E9B197BAE364}"/>
                  </a:ext>
                </a:extLst>
              </p:cNvPr>
              <p:cNvSpPr>
                <a:spLocks noChangeAspect="1"/>
              </p:cNvSpPr>
              <p:nvPr/>
            </p:nvSpPr>
            <p:spPr>
              <a:xfrm>
                <a:off x="5442811" y="2353622"/>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3" name="Oval 52">
                <a:extLst>
                  <a:ext uri="{FF2B5EF4-FFF2-40B4-BE49-F238E27FC236}">
                    <a16:creationId xmlns:a16="http://schemas.microsoft.com/office/drawing/2014/main" id="{969E2476-466E-4901-B7BE-7968FE41B106}"/>
                  </a:ext>
                </a:extLst>
              </p:cNvPr>
              <p:cNvSpPr>
                <a:spLocks noChangeAspect="1"/>
              </p:cNvSpPr>
              <p:nvPr/>
            </p:nvSpPr>
            <p:spPr>
              <a:xfrm>
                <a:off x="5545229" y="189234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4" name="Oval 53">
                <a:extLst>
                  <a:ext uri="{FF2B5EF4-FFF2-40B4-BE49-F238E27FC236}">
                    <a16:creationId xmlns:a16="http://schemas.microsoft.com/office/drawing/2014/main" id="{088194CB-8D8F-4849-A651-FEADE5984A83}"/>
                  </a:ext>
                </a:extLst>
              </p:cNvPr>
              <p:cNvSpPr>
                <a:spLocks noChangeAspect="1"/>
              </p:cNvSpPr>
              <p:nvPr/>
            </p:nvSpPr>
            <p:spPr>
              <a:xfrm>
                <a:off x="5887903" y="1927212"/>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5" name="Oval 54">
                <a:extLst>
                  <a:ext uri="{FF2B5EF4-FFF2-40B4-BE49-F238E27FC236}">
                    <a16:creationId xmlns:a16="http://schemas.microsoft.com/office/drawing/2014/main" id="{B7169D84-0002-4582-8F2A-1DAE3A1CEFE4}"/>
                  </a:ext>
                </a:extLst>
              </p:cNvPr>
              <p:cNvSpPr>
                <a:spLocks noChangeAspect="1"/>
              </p:cNvSpPr>
              <p:nvPr/>
            </p:nvSpPr>
            <p:spPr>
              <a:xfrm>
                <a:off x="5823585" y="215240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6" name="Oval 55">
                <a:extLst>
                  <a:ext uri="{FF2B5EF4-FFF2-40B4-BE49-F238E27FC236}">
                    <a16:creationId xmlns:a16="http://schemas.microsoft.com/office/drawing/2014/main" id="{6FDBB775-57AB-42F4-AB0F-0478642CAEF6}"/>
                  </a:ext>
                </a:extLst>
              </p:cNvPr>
              <p:cNvSpPr>
                <a:spLocks noChangeAspect="1"/>
              </p:cNvSpPr>
              <p:nvPr/>
            </p:nvSpPr>
            <p:spPr>
              <a:xfrm>
                <a:off x="5733167" y="2366853"/>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7" name="Oval 56">
                <a:extLst>
                  <a:ext uri="{FF2B5EF4-FFF2-40B4-BE49-F238E27FC236}">
                    <a16:creationId xmlns:a16="http://schemas.microsoft.com/office/drawing/2014/main" id="{A863BF69-1B30-4CAF-8D5E-128E45CF03C8}"/>
                  </a:ext>
                </a:extLst>
              </p:cNvPr>
              <p:cNvSpPr>
                <a:spLocks noChangeAspect="1"/>
              </p:cNvSpPr>
              <p:nvPr/>
            </p:nvSpPr>
            <p:spPr>
              <a:xfrm>
                <a:off x="6222149" y="1904325"/>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8" name="Oval 57">
                <a:extLst>
                  <a:ext uri="{FF2B5EF4-FFF2-40B4-BE49-F238E27FC236}">
                    <a16:creationId xmlns:a16="http://schemas.microsoft.com/office/drawing/2014/main" id="{8871FD1C-0E03-4B53-8D9B-6F9BA82A40B4}"/>
                  </a:ext>
                </a:extLst>
              </p:cNvPr>
              <p:cNvSpPr>
                <a:spLocks noChangeAspect="1"/>
              </p:cNvSpPr>
              <p:nvPr/>
            </p:nvSpPr>
            <p:spPr>
              <a:xfrm>
                <a:off x="6153150" y="214905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59" name="Oval 58">
                <a:extLst>
                  <a:ext uri="{FF2B5EF4-FFF2-40B4-BE49-F238E27FC236}">
                    <a16:creationId xmlns:a16="http://schemas.microsoft.com/office/drawing/2014/main" id="{B82E7924-6D41-4718-B522-7D03E2955CED}"/>
                  </a:ext>
                </a:extLst>
              </p:cNvPr>
              <p:cNvSpPr>
                <a:spLocks noChangeAspect="1"/>
              </p:cNvSpPr>
              <p:nvPr/>
            </p:nvSpPr>
            <p:spPr>
              <a:xfrm>
                <a:off x="1927398" y="499070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60" name="Oval 59">
                <a:extLst>
                  <a:ext uri="{FF2B5EF4-FFF2-40B4-BE49-F238E27FC236}">
                    <a16:creationId xmlns:a16="http://schemas.microsoft.com/office/drawing/2014/main" id="{9793A1AE-D433-4C1D-A2F8-CB55C477F3F1}"/>
                  </a:ext>
                </a:extLst>
              </p:cNvPr>
              <p:cNvSpPr>
                <a:spLocks noChangeAspect="1"/>
              </p:cNvSpPr>
              <p:nvPr/>
            </p:nvSpPr>
            <p:spPr>
              <a:xfrm>
                <a:off x="1835313" y="521204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cxnSp>
            <p:nvCxnSpPr>
              <p:cNvPr id="62" name="Straight Connector 61">
                <a:extLst>
                  <a:ext uri="{FF2B5EF4-FFF2-40B4-BE49-F238E27FC236}">
                    <a16:creationId xmlns:a16="http://schemas.microsoft.com/office/drawing/2014/main" id="{83FAD38C-C08E-4F66-8261-2ACBA498C5C8}"/>
                  </a:ext>
                </a:extLst>
              </p:cNvPr>
              <p:cNvCxnSpPr>
                <a:cxnSpLocks/>
              </p:cNvCxnSpPr>
              <p:nvPr/>
            </p:nvCxnSpPr>
            <p:spPr>
              <a:xfrm flipV="1">
                <a:off x="1899377" y="1781180"/>
                <a:ext cx="4253773" cy="3070076"/>
              </a:xfrm>
              <a:prstGeom prst="line">
                <a:avLst/>
              </a:prstGeom>
              <a:ln w="28575">
                <a:solidFill>
                  <a:srgbClr val="C00000"/>
                </a:solidFill>
              </a:ln>
              <a:effectLst/>
            </p:spPr>
            <p:style>
              <a:lnRef idx="2">
                <a:schemeClr val="accent1"/>
              </a:lnRef>
              <a:fillRef idx="0">
                <a:schemeClr val="accent1"/>
              </a:fillRef>
              <a:effectRef idx="1">
                <a:schemeClr val="accent1"/>
              </a:effectRef>
              <a:fontRef idx="minor">
                <a:schemeClr val="tx1"/>
              </a:fontRef>
            </p:style>
          </p:cxnSp>
        </p:grpSp>
        <p:sp>
          <p:nvSpPr>
            <p:cNvPr id="67" name="TextBox 66">
              <a:extLst>
                <a:ext uri="{FF2B5EF4-FFF2-40B4-BE49-F238E27FC236}">
                  <a16:creationId xmlns:a16="http://schemas.microsoft.com/office/drawing/2014/main" id="{BB286589-39AD-4136-9485-F2A01B92057A}"/>
                </a:ext>
              </a:extLst>
            </p:cNvPr>
            <p:cNvSpPr txBox="1"/>
            <p:nvPr/>
          </p:nvSpPr>
          <p:spPr>
            <a:xfrm>
              <a:off x="3002869" y="5678804"/>
              <a:ext cx="2880147" cy="461665"/>
            </a:xfrm>
            <a:prstGeom prst="rect">
              <a:avLst/>
            </a:prstGeom>
            <a:noFill/>
          </p:spPr>
          <p:txBody>
            <a:bodyPr wrap="none" rtlCol="0">
              <a:spAutoFit/>
            </a:bodyPr>
            <a:lstStyle/>
            <a:p>
              <a:r>
                <a:rPr lang="en-US" sz="2400" dirty="0"/>
                <a:t>Independent Variable</a:t>
              </a:r>
            </a:p>
          </p:txBody>
        </p:sp>
        <p:sp>
          <p:nvSpPr>
            <p:cNvPr id="69" name="TextBox 68">
              <a:extLst>
                <a:ext uri="{FF2B5EF4-FFF2-40B4-BE49-F238E27FC236}">
                  <a16:creationId xmlns:a16="http://schemas.microsoft.com/office/drawing/2014/main" id="{055DD604-A703-4C14-91AF-742506536952}"/>
                </a:ext>
              </a:extLst>
            </p:cNvPr>
            <p:cNvSpPr txBox="1"/>
            <p:nvPr/>
          </p:nvSpPr>
          <p:spPr>
            <a:xfrm rot="16200000">
              <a:off x="-332211" y="3358942"/>
              <a:ext cx="2668551" cy="461665"/>
            </a:xfrm>
            <a:prstGeom prst="rect">
              <a:avLst/>
            </a:prstGeom>
            <a:noFill/>
          </p:spPr>
          <p:txBody>
            <a:bodyPr wrap="none" rtlCol="0">
              <a:spAutoFit/>
            </a:bodyPr>
            <a:lstStyle/>
            <a:p>
              <a:r>
                <a:rPr lang="en-US" sz="2400" dirty="0"/>
                <a:t>Dependent Variable</a:t>
              </a:r>
            </a:p>
          </p:txBody>
        </p:sp>
      </p:grpSp>
    </p:spTree>
    <p:extLst>
      <p:ext uri="{BB962C8B-B14F-4D97-AF65-F5344CB8AC3E}">
        <p14:creationId xmlns:p14="http://schemas.microsoft.com/office/powerpoint/2010/main" val="1123785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B7C485-7103-4723-878D-8A533DA49B34}"/>
              </a:ext>
            </a:extLst>
          </p:cNvPr>
          <p:cNvSpPr>
            <a:spLocks noGrp="1"/>
          </p:cNvSpPr>
          <p:nvPr>
            <p:ph type="sldNum" sz="quarter" idx="12"/>
          </p:nvPr>
        </p:nvSpPr>
        <p:spPr/>
        <p:txBody>
          <a:bodyPr/>
          <a:lstStyle/>
          <a:p>
            <a:fld id="{A8160BDD-7155-D744-B749-9730458604AD}" type="slidenum">
              <a:rPr lang="en-US" smtClean="0"/>
              <a:t>30</a:t>
            </a:fld>
            <a:endParaRPr lang="en-US" dirty="0"/>
          </a:p>
        </p:txBody>
      </p:sp>
      <p:sp>
        <p:nvSpPr>
          <p:cNvPr id="4" name="Content Placeholder 3">
            <a:extLst>
              <a:ext uri="{FF2B5EF4-FFF2-40B4-BE49-F238E27FC236}">
                <a16:creationId xmlns:a16="http://schemas.microsoft.com/office/drawing/2014/main" id="{28D5A54B-8634-4FA1-AE65-CE4AA6C21FA1}"/>
              </a:ext>
            </a:extLst>
          </p:cNvPr>
          <p:cNvSpPr>
            <a:spLocks noGrp="1"/>
          </p:cNvSpPr>
          <p:nvPr>
            <p:ph idx="1"/>
          </p:nvPr>
        </p:nvSpPr>
        <p:spPr/>
        <p:txBody>
          <a:bodyPr/>
          <a:lstStyle/>
          <a:p>
            <a:r>
              <a:rPr lang="en-US" dirty="0"/>
              <a:t>Perform regularization only during training.</a:t>
            </a:r>
          </a:p>
          <a:p>
            <a:r>
              <a:rPr lang="en-US" dirty="0"/>
              <a:t>Consider ridge with datasets that have many features with some predictive power.</a:t>
            </a:r>
          </a:p>
          <a:p>
            <a:r>
              <a:rPr lang="en-US" dirty="0"/>
              <a:t>Consider lasso with datasets that have small to moderate number of features.</a:t>
            </a:r>
          </a:p>
          <a:p>
            <a:r>
              <a:rPr lang="en-US" dirty="0"/>
              <a:t>Consider elastic net with datasets that have small to moderate number of features.</a:t>
            </a:r>
          </a:p>
          <a:p>
            <a:r>
              <a:rPr lang="en-US" dirty="0"/>
              <a:t>Prefer elastic net over lasso in most cases.</a:t>
            </a:r>
          </a:p>
          <a:p>
            <a:r>
              <a:rPr lang="en-US" dirty="0"/>
              <a:t>Prefer ridge if removing features has a negative impact on model skill.</a:t>
            </a:r>
          </a:p>
          <a:p>
            <a:r>
              <a:rPr lang="en-US" dirty="0"/>
              <a:t>Consider applying multiple types of regression to see which is better.</a:t>
            </a:r>
          </a:p>
          <a:p>
            <a:r>
              <a:rPr lang="en-US" dirty="0"/>
              <a:t>Prefer any regularization over none at all.</a:t>
            </a:r>
          </a:p>
        </p:txBody>
      </p:sp>
      <p:sp>
        <p:nvSpPr>
          <p:cNvPr id="2" name="Title 1">
            <a:extLst>
              <a:ext uri="{FF2B5EF4-FFF2-40B4-BE49-F238E27FC236}">
                <a16:creationId xmlns:a16="http://schemas.microsoft.com/office/drawing/2014/main" id="{74C1B918-758E-473A-A153-A6C46F44665F}"/>
              </a:ext>
            </a:extLst>
          </p:cNvPr>
          <p:cNvSpPr>
            <a:spLocks noGrp="1"/>
          </p:cNvSpPr>
          <p:nvPr>
            <p:ph type="title"/>
          </p:nvPr>
        </p:nvSpPr>
        <p:spPr/>
        <p:txBody>
          <a:bodyPr/>
          <a:lstStyle/>
          <a:p>
            <a:r>
              <a:rPr lang="en-US" dirty="0"/>
              <a:t>Build a Regularized Linear Regression Model</a:t>
            </a:r>
          </a:p>
        </p:txBody>
      </p:sp>
      <p:pic>
        <p:nvPicPr>
          <p:cNvPr id="5" name="Picture 4" descr="Image result for checklist png">
            <a:extLst>
              <a:ext uri="{FF2B5EF4-FFF2-40B4-BE49-F238E27FC236}">
                <a16:creationId xmlns:a16="http://schemas.microsoft.com/office/drawing/2014/main" id="{74E0510D-CF95-4EF6-BD7D-9AB28C0C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5597477"/>
            <a:ext cx="1612891" cy="106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295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B7C485-7103-4723-878D-8A533DA49B34}"/>
              </a:ext>
            </a:extLst>
          </p:cNvPr>
          <p:cNvSpPr>
            <a:spLocks noGrp="1"/>
          </p:cNvSpPr>
          <p:nvPr>
            <p:ph type="sldNum" sz="quarter" idx="12"/>
          </p:nvPr>
        </p:nvSpPr>
        <p:spPr/>
        <p:txBody>
          <a:bodyPr/>
          <a:lstStyle/>
          <a:p>
            <a:fld id="{A8160BDD-7155-D744-B749-9730458604AD}" type="slidenum">
              <a:rPr lang="en-US" smtClean="0"/>
              <a:t>31</a:t>
            </a:fld>
            <a:endParaRPr lang="en-US" dirty="0"/>
          </a:p>
        </p:txBody>
      </p:sp>
      <p:sp>
        <p:nvSpPr>
          <p:cNvPr id="4" name="Content Placeholder 3">
            <a:extLst>
              <a:ext uri="{FF2B5EF4-FFF2-40B4-BE49-F238E27FC236}">
                <a16:creationId xmlns:a16="http://schemas.microsoft.com/office/drawing/2014/main" id="{28D5A54B-8634-4FA1-AE65-CE4AA6C21FA1}"/>
              </a:ext>
            </a:extLst>
          </p:cNvPr>
          <p:cNvSpPr>
            <a:spLocks noGrp="1"/>
          </p:cNvSpPr>
          <p:nvPr>
            <p:ph idx="1"/>
          </p:nvPr>
        </p:nvSpPr>
        <p:spPr/>
        <p:txBody>
          <a:bodyPr/>
          <a:lstStyle/>
          <a:p>
            <a:r>
              <a:rPr lang="en-US" dirty="0"/>
              <a:t>Use scikit-learn's </a:t>
            </a:r>
            <a:r>
              <a:rPr lang="en-US" sz="1600" dirty="0">
                <a:latin typeface="Courier New" panose="02070309020205020404" pitchFamily="49" charset="0"/>
                <a:cs typeface="Courier New" panose="02070309020205020404" pitchFamily="49" charset="0"/>
              </a:rPr>
              <a:t>Ridge()</a:t>
            </a:r>
            <a:r>
              <a:rPr lang="en-US" dirty="0"/>
              <a:t>, </a:t>
            </a:r>
            <a:r>
              <a:rPr lang="en-US" sz="1600" dirty="0">
                <a:latin typeface="Courier New" panose="02070309020205020404" pitchFamily="49" charset="0"/>
                <a:cs typeface="Courier New" panose="02070309020205020404" pitchFamily="49" charset="0"/>
              </a:rPr>
              <a:t>Lasso()</a:t>
            </a:r>
            <a:r>
              <a:rPr lang="en-US" dirty="0"/>
              <a:t>, and </a:t>
            </a:r>
            <a:r>
              <a:rPr lang="en-US" sz="1600" dirty="0">
                <a:latin typeface="Courier New" panose="02070309020205020404" pitchFamily="49" charset="0"/>
                <a:cs typeface="Courier New" panose="02070309020205020404" pitchFamily="49" charset="0"/>
              </a:rPr>
              <a:t>ElasticNet()</a:t>
            </a:r>
            <a:r>
              <a:rPr lang="en-US" dirty="0"/>
              <a:t> classes to build regularized models:</a:t>
            </a:r>
          </a:p>
          <a:p>
            <a:pPr lvl="1"/>
            <a:r>
              <a:rPr lang="en-US" sz="1400" dirty="0">
                <a:latin typeface="Courier New" panose="02070309020205020404" pitchFamily="49" charset="0"/>
                <a:cs typeface="Courier New" panose="02070309020205020404" pitchFamily="49" charset="0"/>
              </a:rPr>
              <a:t>model = sklearn.linear_model.Ridge(alpha = 0.1)</a:t>
            </a:r>
          </a:p>
          <a:p>
            <a:pPr lvl="1"/>
            <a:r>
              <a:rPr lang="it-IT" sz="1400" dirty="0">
                <a:latin typeface="Courier New" panose="02070309020205020404" pitchFamily="49" charset="0"/>
                <a:cs typeface="Courier New" panose="02070309020205020404" pitchFamily="49" charset="0"/>
              </a:rPr>
              <a:t>model = sklearn.linear_model.Lasso(alpha = 0.1)</a:t>
            </a:r>
          </a:p>
          <a:p>
            <a:pPr lvl="1"/>
            <a:r>
              <a:rPr lang="en-US" sz="1400" dirty="0">
                <a:latin typeface="Courier New" panose="02070309020205020404" pitchFamily="49" charset="0"/>
                <a:cs typeface="Courier New" panose="02070309020205020404" pitchFamily="49" charset="0"/>
              </a:rPr>
              <a:t>model = sklearn.linear_model.ElasticNet(alpha = 0.1, l1_ratio = 0.5)</a:t>
            </a:r>
          </a:p>
          <a:p>
            <a:pPr lvl="1"/>
            <a:r>
              <a:rPr lang="en-US" dirty="0"/>
              <a:t>Use same methods/attributes as with </a:t>
            </a:r>
            <a:r>
              <a:rPr lang="en-US" sz="1400" dirty="0">
                <a:latin typeface="Courier New" panose="02070309020205020404" pitchFamily="49" charset="0"/>
                <a:cs typeface="Courier New" panose="02070309020205020404" pitchFamily="49" charset="0"/>
              </a:rPr>
              <a:t>LinearRegression()</a:t>
            </a:r>
            <a:r>
              <a:rPr lang="en-US" dirty="0"/>
              <a:t>.</a:t>
            </a:r>
          </a:p>
        </p:txBody>
      </p:sp>
      <p:sp>
        <p:nvSpPr>
          <p:cNvPr id="2" name="Title 1">
            <a:extLst>
              <a:ext uri="{FF2B5EF4-FFF2-40B4-BE49-F238E27FC236}">
                <a16:creationId xmlns:a16="http://schemas.microsoft.com/office/drawing/2014/main" id="{74C1B918-758E-473A-A153-A6C46F44665F}"/>
              </a:ext>
            </a:extLst>
          </p:cNvPr>
          <p:cNvSpPr>
            <a:spLocks noGrp="1"/>
          </p:cNvSpPr>
          <p:nvPr>
            <p:ph type="title"/>
          </p:nvPr>
        </p:nvSpPr>
        <p:spPr/>
        <p:txBody>
          <a:bodyPr/>
          <a:lstStyle/>
          <a:p>
            <a:r>
              <a:rPr lang="en-US" dirty="0"/>
              <a:t>Use Python for Regularized Linear Regression</a:t>
            </a:r>
          </a:p>
        </p:txBody>
      </p:sp>
      <p:pic>
        <p:nvPicPr>
          <p:cNvPr id="5" name="Picture 4" descr="Image result for checklist png">
            <a:extLst>
              <a:ext uri="{FF2B5EF4-FFF2-40B4-BE49-F238E27FC236}">
                <a16:creationId xmlns:a16="http://schemas.microsoft.com/office/drawing/2014/main" id="{74E0510D-CF95-4EF6-BD7D-9AB28C0C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5597477"/>
            <a:ext cx="1612891" cy="106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407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0656A2-C43C-40BA-ACA7-81089CA618D5}"/>
              </a:ext>
            </a:extLst>
          </p:cNvPr>
          <p:cNvSpPr>
            <a:spLocks noGrp="1"/>
          </p:cNvSpPr>
          <p:nvPr>
            <p:ph type="sldNum" sz="quarter" idx="12"/>
          </p:nvPr>
        </p:nvSpPr>
        <p:spPr/>
        <p:txBody>
          <a:bodyPr/>
          <a:lstStyle/>
          <a:p>
            <a:fld id="{A8160BDD-7155-D744-B749-9730458604AD}" type="slidenum">
              <a:rPr lang="en-US" smtClean="0"/>
              <a:pPr/>
              <a:t>32</a:t>
            </a:fld>
            <a:endParaRPr lang="en-US" dirty="0"/>
          </a:p>
        </p:txBody>
      </p:sp>
      <p:sp>
        <p:nvSpPr>
          <p:cNvPr id="6" name="Content Placeholder 5">
            <a:extLst>
              <a:ext uri="{FF2B5EF4-FFF2-40B4-BE49-F238E27FC236}">
                <a16:creationId xmlns:a16="http://schemas.microsoft.com/office/drawing/2014/main" id="{5E39934E-4ABF-403A-8A5C-2EEEED3962BF}"/>
              </a:ext>
            </a:extLst>
          </p:cNvPr>
          <p:cNvSpPr>
            <a:spLocks noGrp="1"/>
          </p:cNvSpPr>
          <p:nvPr>
            <p:ph idx="1"/>
          </p:nvPr>
        </p:nvSpPr>
        <p:spPr>
          <a:xfrm>
            <a:off x="341926" y="1302040"/>
            <a:ext cx="6014486" cy="4920960"/>
          </a:xfrm>
        </p:spPr>
        <p:txBody>
          <a:bodyPr/>
          <a:lstStyle/>
          <a:p>
            <a:r>
              <a:rPr lang="en-US" dirty="0"/>
              <a:t>You want to:</a:t>
            </a:r>
          </a:p>
          <a:p>
            <a:pPr lvl="1"/>
            <a:r>
              <a:rPr lang="en-US" dirty="0"/>
              <a:t>Apply your house valuation models to houses in Boston, Massachusetts.</a:t>
            </a:r>
          </a:p>
          <a:p>
            <a:pPr lvl="1"/>
            <a:r>
              <a:rPr lang="en-US" dirty="0"/>
              <a:t>Train a model to predict the value of a home in this area given several factors.</a:t>
            </a:r>
          </a:p>
          <a:p>
            <a:r>
              <a:rPr lang="en-US" dirty="0"/>
              <a:t>Simple linear regression is not necessarily the best way to address this problem.</a:t>
            </a:r>
          </a:p>
          <a:p>
            <a:r>
              <a:rPr lang="en-US" dirty="0"/>
              <a:t>You want to avoid overfitting to the training data, making the model less useful to generalize to new data.</a:t>
            </a:r>
          </a:p>
          <a:p>
            <a:r>
              <a:rPr lang="en-US" dirty="0"/>
              <a:t>So, you'll apply regularization to your linear models to help simplify the models and avoid overfitting.</a:t>
            </a:r>
          </a:p>
          <a:p>
            <a:r>
              <a:rPr lang="en-US" dirty="0"/>
              <a:t>You'll evaluate all three types of regularization (ridge, lasso, and elastic net), and then choose which one performs the best according to your requirements.</a:t>
            </a:r>
          </a:p>
        </p:txBody>
      </p:sp>
      <p:sp>
        <p:nvSpPr>
          <p:cNvPr id="5" name="Title 4">
            <a:extLst>
              <a:ext uri="{FF2B5EF4-FFF2-40B4-BE49-F238E27FC236}">
                <a16:creationId xmlns:a16="http://schemas.microsoft.com/office/drawing/2014/main" id="{B258A946-B1DB-47D3-824D-FE802FE0DD77}"/>
              </a:ext>
            </a:extLst>
          </p:cNvPr>
          <p:cNvSpPr>
            <a:spLocks noGrp="1"/>
          </p:cNvSpPr>
          <p:nvPr>
            <p:ph type="title"/>
          </p:nvPr>
        </p:nvSpPr>
        <p:spPr/>
        <p:txBody>
          <a:bodyPr/>
          <a:lstStyle/>
          <a:p>
            <a:r>
              <a:rPr lang="en-US" dirty="0"/>
              <a:t>Activity: Building a Regularized Linear Regression Model</a:t>
            </a:r>
          </a:p>
        </p:txBody>
      </p:sp>
      <p:pic>
        <p:nvPicPr>
          <p:cNvPr id="4" name="Picture 3" descr="A bench in front of a brick building&#10;&#10;Description automatically generated">
            <a:extLst>
              <a:ext uri="{FF2B5EF4-FFF2-40B4-BE49-F238E27FC236}">
                <a16:creationId xmlns:a16="http://schemas.microsoft.com/office/drawing/2014/main" id="{0EF6C02B-6D74-4476-BEB2-B429EE84F832}"/>
              </a:ext>
            </a:extLst>
          </p:cNvPr>
          <p:cNvPicPr>
            <a:picLocks noChangeAspect="1"/>
          </p:cNvPicPr>
          <p:nvPr/>
        </p:nvPicPr>
        <p:blipFill rotWithShape="1">
          <a:blip r:embed="rId2"/>
          <a:srcRect l="44259" r="12216"/>
          <a:stretch/>
        </p:blipFill>
        <p:spPr>
          <a:xfrm>
            <a:off x="6720396" y="1425798"/>
            <a:ext cx="2233788" cy="3421409"/>
          </a:xfrm>
          <a:prstGeom prst="rect">
            <a:avLst/>
          </a:prstGeom>
        </p:spPr>
      </p:pic>
    </p:spTree>
    <p:extLst>
      <p:ext uri="{BB962C8B-B14F-4D97-AF65-F5344CB8AC3E}">
        <p14:creationId xmlns:p14="http://schemas.microsoft.com/office/powerpoint/2010/main" val="2399963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7E8898-CD62-4860-989B-A9D7B5621A75}"/>
              </a:ext>
            </a:extLst>
          </p:cNvPr>
          <p:cNvSpPr>
            <a:spLocks noGrp="1"/>
          </p:cNvSpPr>
          <p:nvPr>
            <p:ph type="sldNum" sz="quarter" idx="12"/>
          </p:nvPr>
        </p:nvSpPr>
        <p:spPr/>
        <p:txBody>
          <a:bodyPr/>
          <a:lstStyle/>
          <a:p>
            <a:fld id="{A8160BDD-7155-D744-B749-9730458604AD}" type="slidenum">
              <a:rPr lang="en-US" smtClean="0"/>
              <a:t>33</a:t>
            </a:fld>
            <a:endParaRPr lang="en-US" dirty="0"/>
          </a:p>
        </p:txBody>
      </p:sp>
      <p:sp>
        <p:nvSpPr>
          <p:cNvPr id="5" name="Text Placeholder 4">
            <a:extLst>
              <a:ext uri="{FF2B5EF4-FFF2-40B4-BE49-F238E27FC236}">
                <a16:creationId xmlns:a16="http://schemas.microsoft.com/office/drawing/2014/main" id="{3336CF8F-957E-4FDB-968B-989B31B1D99A}"/>
              </a:ext>
            </a:extLst>
          </p:cNvPr>
          <p:cNvSpPr>
            <a:spLocks noGrp="1"/>
          </p:cNvSpPr>
          <p:nvPr>
            <p:ph type="body" sz="quarter" idx="14"/>
          </p:nvPr>
        </p:nvSpPr>
        <p:spPr/>
        <p:txBody>
          <a:bodyPr/>
          <a:lstStyle/>
          <a:p>
            <a:r>
              <a:rPr lang="en-US" dirty="0"/>
              <a:t>Build Iterative Linear Regression Models</a:t>
            </a:r>
          </a:p>
        </p:txBody>
      </p:sp>
      <p:pic>
        <p:nvPicPr>
          <p:cNvPr id="6" name="Picture 5">
            <a:extLst>
              <a:ext uri="{FF2B5EF4-FFF2-40B4-BE49-F238E27FC236}">
                <a16:creationId xmlns:a16="http://schemas.microsoft.com/office/drawing/2014/main" id="{1E22BC51-C56E-4834-9837-38C469D49C45}"/>
              </a:ext>
            </a:extLst>
          </p:cNvPr>
          <p:cNvPicPr>
            <a:picLocks noChangeAspect="1"/>
          </p:cNvPicPr>
          <p:nvPr/>
        </p:nvPicPr>
        <p:blipFill>
          <a:blip r:embed="rId2"/>
          <a:stretch>
            <a:fillRect/>
          </a:stretch>
        </p:blipFill>
        <p:spPr>
          <a:xfrm>
            <a:off x="722313" y="2751833"/>
            <a:ext cx="5242571" cy="1655067"/>
          </a:xfrm>
          <a:prstGeom prst="rect">
            <a:avLst/>
          </a:prstGeom>
        </p:spPr>
      </p:pic>
    </p:spTree>
    <p:extLst>
      <p:ext uri="{BB962C8B-B14F-4D97-AF65-F5344CB8AC3E}">
        <p14:creationId xmlns:p14="http://schemas.microsoft.com/office/powerpoint/2010/main" val="2533535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D49962-B4B2-4577-B20D-151AA5628435}"/>
              </a:ext>
            </a:extLst>
          </p:cNvPr>
          <p:cNvSpPr>
            <a:spLocks noGrp="1"/>
          </p:cNvSpPr>
          <p:nvPr>
            <p:ph type="sldNum" sz="quarter" idx="12"/>
          </p:nvPr>
        </p:nvSpPr>
        <p:spPr/>
        <p:txBody>
          <a:bodyPr/>
          <a:lstStyle/>
          <a:p>
            <a:fld id="{A8160BDD-7155-D744-B749-9730458604AD}" type="slidenum">
              <a:rPr lang="en-US" smtClean="0"/>
              <a:pPr/>
              <a:t>34</a:t>
            </a:fld>
            <a:endParaRPr lang="en-US" dirty="0"/>
          </a:p>
        </p:txBody>
      </p:sp>
      <p:sp>
        <p:nvSpPr>
          <p:cNvPr id="4" name="Title 3">
            <a:extLst>
              <a:ext uri="{FF2B5EF4-FFF2-40B4-BE49-F238E27FC236}">
                <a16:creationId xmlns:a16="http://schemas.microsoft.com/office/drawing/2014/main" id="{109E550D-3D96-44AC-A4B6-62A2058DAEAE}"/>
              </a:ext>
            </a:extLst>
          </p:cNvPr>
          <p:cNvSpPr>
            <a:spLocks noGrp="1"/>
          </p:cNvSpPr>
          <p:nvPr>
            <p:ph type="title"/>
          </p:nvPr>
        </p:nvSpPr>
        <p:spPr/>
        <p:txBody>
          <a:bodyPr/>
          <a:lstStyle/>
          <a:p>
            <a:r>
              <a:rPr lang="en-US" dirty="0"/>
              <a:t>Iterative Models</a:t>
            </a:r>
          </a:p>
        </p:txBody>
      </p:sp>
      <p:sp>
        <p:nvSpPr>
          <p:cNvPr id="5" name="Content Placeholder 4">
            <a:extLst>
              <a:ext uri="{FF2B5EF4-FFF2-40B4-BE49-F238E27FC236}">
                <a16:creationId xmlns:a16="http://schemas.microsoft.com/office/drawing/2014/main" id="{2BD34C11-2A4C-4C4A-A15C-9C9790066DC1}"/>
              </a:ext>
            </a:extLst>
          </p:cNvPr>
          <p:cNvSpPr>
            <a:spLocks noGrp="1"/>
          </p:cNvSpPr>
          <p:nvPr>
            <p:ph idx="1"/>
          </p:nvPr>
        </p:nvSpPr>
        <p:spPr/>
        <p:txBody>
          <a:bodyPr/>
          <a:lstStyle/>
          <a:p>
            <a:r>
              <a:rPr lang="en-US" dirty="0"/>
              <a:t>Computational expensive of closed-form solution necessitates a different approach.</a:t>
            </a:r>
          </a:p>
          <a:p>
            <a:r>
              <a:rPr lang="en-US" dirty="0"/>
              <a:t>In iterative approach, model minimizes cost by gradually approaching a minimum.</a:t>
            </a:r>
          </a:p>
          <a:p>
            <a:pPr lvl="1"/>
            <a:r>
              <a:rPr lang="en-US" dirty="0"/>
              <a:t>Does so after repeated calculations (iterations).</a:t>
            </a:r>
          </a:p>
          <a:p>
            <a:pPr lvl="1"/>
            <a:r>
              <a:rPr lang="en-US" dirty="0"/>
              <a:t>Doesn't always find the "true" minimum, but usually provides a good enough result.</a:t>
            </a:r>
          </a:p>
          <a:p>
            <a:r>
              <a:rPr lang="en-US" dirty="0"/>
              <a:t>Feature scaling is more important for iterative methods.</a:t>
            </a:r>
          </a:p>
          <a:p>
            <a:pPr lvl="1"/>
            <a:r>
              <a:rPr lang="en-US" dirty="0"/>
              <a:t>Different scales impair model's ability to gradually approach desired cost minimum.</a:t>
            </a:r>
          </a:p>
          <a:p>
            <a:pPr lvl="1"/>
            <a:r>
              <a:rPr lang="en-US" dirty="0"/>
              <a:t>Always scale features when training iterative models.</a:t>
            </a:r>
          </a:p>
        </p:txBody>
      </p:sp>
    </p:spTree>
    <p:extLst>
      <p:ext uri="{BB962C8B-B14F-4D97-AF65-F5344CB8AC3E}">
        <p14:creationId xmlns:p14="http://schemas.microsoft.com/office/powerpoint/2010/main" val="4084305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6DF5-E7FB-4BC1-9E80-EC5098A03861}"/>
              </a:ext>
            </a:extLst>
          </p:cNvPr>
          <p:cNvSpPr>
            <a:spLocks noGrp="1"/>
          </p:cNvSpPr>
          <p:nvPr>
            <p:ph type="title"/>
          </p:nvPr>
        </p:nvSpPr>
        <p:spPr/>
        <p:txBody>
          <a:bodyPr/>
          <a:lstStyle/>
          <a:p>
            <a:r>
              <a:rPr lang="en-US" dirty="0"/>
              <a:t>Gradient Descent</a:t>
            </a:r>
          </a:p>
        </p:txBody>
      </p:sp>
      <p:sp>
        <p:nvSpPr>
          <p:cNvPr id="3" name="Slide Number Placeholder 2">
            <a:extLst>
              <a:ext uri="{FF2B5EF4-FFF2-40B4-BE49-F238E27FC236}">
                <a16:creationId xmlns:a16="http://schemas.microsoft.com/office/drawing/2014/main" id="{F1C5D439-C498-428D-B76E-B112BFF97A29}"/>
              </a:ext>
            </a:extLst>
          </p:cNvPr>
          <p:cNvSpPr>
            <a:spLocks noGrp="1"/>
          </p:cNvSpPr>
          <p:nvPr>
            <p:ph type="sldNum" sz="quarter" idx="12"/>
          </p:nvPr>
        </p:nvSpPr>
        <p:spPr/>
        <p:txBody>
          <a:bodyPr/>
          <a:lstStyle/>
          <a:p>
            <a:fld id="{A8160BDD-7155-D744-B749-9730458604AD}" type="slidenum">
              <a:rPr lang="en-US" smtClean="0"/>
              <a:t>35</a:t>
            </a:fld>
            <a:endParaRPr lang="en-US" dirty="0"/>
          </a:p>
        </p:txBody>
      </p:sp>
      <p:grpSp>
        <p:nvGrpSpPr>
          <p:cNvPr id="8" name="Group 7">
            <a:extLst>
              <a:ext uri="{FF2B5EF4-FFF2-40B4-BE49-F238E27FC236}">
                <a16:creationId xmlns:a16="http://schemas.microsoft.com/office/drawing/2014/main" id="{8FF75380-78BA-4F41-A895-17137E467BDE}"/>
              </a:ext>
            </a:extLst>
          </p:cNvPr>
          <p:cNvGrpSpPr/>
          <p:nvPr/>
        </p:nvGrpSpPr>
        <p:grpSpPr>
          <a:xfrm>
            <a:off x="771232" y="1804909"/>
            <a:ext cx="6369692" cy="4335560"/>
            <a:chOff x="771232" y="1804909"/>
            <a:chExt cx="6369692" cy="4335560"/>
          </a:xfrm>
        </p:grpSpPr>
        <p:grpSp>
          <p:nvGrpSpPr>
            <p:cNvPr id="40" name="Group 39">
              <a:extLst>
                <a:ext uri="{FF2B5EF4-FFF2-40B4-BE49-F238E27FC236}">
                  <a16:creationId xmlns:a16="http://schemas.microsoft.com/office/drawing/2014/main" id="{A080FCF0-EC0D-4AC8-8395-164BD4661A82}"/>
                </a:ext>
              </a:extLst>
            </p:cNvPr>
            <p:cNvGrpSpPr/>
            <p:nvPr/>
          </p:nvGrpSpPr>
          <p:grpSpPr>
            <a:xfrm>
              <a:off x="771232" y="1804909"/>
              <a:ext cx="6369692" cy="4335560"/>
              <a:chOff x="771232" y="1804909"/>
              <a:chExt cx="6369692" cy="4335560"/>
            </a:xfrm>
          </p:grpSpPr>
          <p:cxnSp>
            <p:nvCxnSpPr>
              <p:cNvPr id="4" name="Straight Connector 3">
                <a:extLst>
                  <a:ext uri="{FF2B5EF4-FFF2-40B4-BE49-F238E27FC236}">
                    <a16:creationId xmlns:a16="http://schemas.microsoft.com/office/drawing/2014/main" id="{66F03D36-E02A-4F2A-85EF-0E48D5DFEBC2}"/>
                  </a:ext>
                </a:extLst>
              </p:cNvPr>
              <p:cNvCxnSpPr/>
              <p:nvPr/>
            </p:nvCxnSpPr>
            <p:spPr>
              <a:xfrm>
                <a:off x="1694381" y="1804909"/>
                <a:ext cx="0" cy="3581400"/>
              </a:xfrm>
              <a:prstGeom prst="line">
                <a:avLst/>
              </a:prstGeom>
              <a:ln w="28575" cap="rnd">
                <a:solidFill>
                  <a:schemeClr val="tx1"/>
                </a:solidFill>
                <a:headEnd type="triangle" w="lg" len="lg"/>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A1F7E83-9DF7-4FCC-ABF7-EC57AE2947F0}"/>
                  </a:ext>
                </a:extLst>
              </p:cNvPr>
              <p:cNvCxnSpPr>
                <a:cxnSpLocks/>
              </p:cNvCxnSpPr>
              <p:nvPr/>
            </p:nvCxnSpPr>
            <p:spPr>
              <a:xfrm flipH="1">
                <a:off x="1709470" y="5386309"/>
                <a:ext cx="5431454" cy="0"/>
              </a:xfrm>
              <a:prstGeom prst="line">
                <a:avLst/>
              </a:prstGeom>
              <a:ln w="28575" cap="rnd">
                <a:solidFill>
                  <a:schemeClr val="tx1"/>
                </a:solidFill>
                <a:head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8301F8F-FD2C-45FC-AEEA-1D21BFD23693}"/>
                  </a:ext>
                </a:extLst>
              </p:cNvPr>
              <p:cNvSpPr txBox="1"/>
              <p:nvPr/>
            </p:nvSpPr>
            <p:spPr>
              <a:xfrm>
                <a:off x="3098563" y="5678804"/>
                <a:ext cx="2485873" cy="461665"/>
              </a:xfrm>
              <a:prstGeom prst="rect">
                <a:avLst/>
              </a:prstGeom>
              <a:noFill/>
            </p:spPr>
            <p:txBody>
              <a:bodyPr wrap="none" rtlCol="0">
                <a:spAutoFit/>
              </a:bodyPr>
              <a:lstStyle/>
              <a:p>
                <a:r>
                  <a:rPr lang="en-US" sz="2400" dirty="0"/>
                  <a:t>Model Parameters</a:t>
                </a:r>
              </a:p>
            </p:txBody>
          </p:sp>
          <p:sp>
            <p:nvSpPr>
              <p:cNvPr id="7" name="TextBox 6">
                <a:extLst>
                  <a:ext uri="{FF2B5EF4-FFF2-40B4-BE49-F238E27FC236}">
                    <a16:creationId xmlns:a16="http://schemas.microsoft.com/office/drawing/2014/main" id="{21ED2514-71D0-484C-9256-5FD97192EDDA}"/>
                  </a:ext>
                </a:extLst>
              </p:cNvPr>
              <p:cNvSpPr txBox="1"/>
              <p:nvPr/>
            </p:nvSpPr>
            <p:spPr>
              <a:xfrm rot="16200000">
                <a:off x="637350" y="3358942"/>
                <a:ext cx="729430" cy="461665"/>
              </a:xfrm>
              <a:prstGeom prst="rect">
                <a:avLst/>
              </a:prstGeom>
              <a:noFill/>
            </p:spPr>
            <p:txBody>
              <a:bodyPr wrap="none" rtlCol="0">
                <a:spAutoFit/>
              </a:bodyPr>
              <a:lstStyle/>
              <a:p>
                <a:r>
                  <a:rPr lang="en-US" sz="2400" dirty="0"/>
                  <a:t>Cost</a:t>
                </a:r>
              </a:p>
            </p:txBody>
          </p:sp>
          <p:sp>
            <p:nvSpPr>
              <p:cNvPr id="12" name="Freeform: Shape 11">
                <a:extLst>
                  <a:ext uri="{FF2B5EF4-FFF2-40B4-BE49-F238E27FC236}">
                    <a16:creationId xmlns:a16="http://schemas.microsoft.com/office/drawing/2014/main" id="{C1F52A20-05D7-43D6-AEF9-C47D91B09863}"/>
                  </a:ext>
                </a:extLst>
              </p:cNvPr>
              <p:cNvSpPr/>
              <p:nvPr/>
            </p:nvSpPr>
            <p:spPr>
              <a:xfrm>
                <a:off x="2155865" y="2090554"/>
                <a:ext cx="4635795" cy="3009016"/>
              </a:xfrm>
              <a:custGeom>
                <a:avLst/>
                <a:gdLst>
                  <a:gd name="connsiteX0" fmla="*/ 0 w 4614530"/>
                  <a:gd name="connsiteY0" fmla="*/ 0 h 2998439"/>
                  <a:gd name="connsiteX1" fmla="*/ 2190307 w 4614530"/>
                  <a:gd name="connsiteY1" fmla="*/ 2998382 h 2998439"/>
                  <a:gd name="connsiteX2" fmla="*/ 4614530 w 4614530"/>
                  <a:gd name="connsiteY2" fmla="*/ 63796 h 2998439"/>
                  <a:gd name="connsiteX0" fmla="*/ 0 w 4614530"/>
                  <a:gd name="connsiteY0" fmla="*/ 0 h 3009071"/>
                  <a:gd name="connsiteX1" fmla="*/ 2254103 w 4614530"/>
                  <a:gd name="connsiteY1" fmla="*/ 3009015 h 3009071"/>
                  <a:gd name="connsiteX2" fmla="*/ 4614530 w 4614530"/>
                  <a:gd name="connsiteY2" fmla="*/ 63796 h 3009071"/>
                  <a:gd name="connsiteX0" fmla="*/ 0 w 4635795"/>
                  <a:gd name="connsiteY0" fmla="*/ 0 h 3009016"/>
                  <a:gd name="connsiteX1" fmla="*/ 2254103 w 4635795"/>
                  <a:gd name="connsiteY1" fmla="*/ 3009015 h 3009016"/>
                  <a:gd name="connsiteX2" fmla="*/ 4635795 w 4635795"/>
                  <a:gd name="connsiteY2" fmla="*/ 10633 h 3009016"/>
                </a:gdLst>
                <a:ahLst/>
                <a:cxnLst>
                  <a:cxn ang="0">
                    <a:pos x="connsiteX0" y="connsiteY0"/>
                  </a:cxn>
                  <a:cxn ang="0">
                    <a:pos x="connsiteX1" y="connsiteY1"/>
                  </a:cxn>
                  <a:cxn ang="0">
                    <a:pos x="connsiteX2" y="connsiteY2"/>
                  </a:cxn>
                </a:cxnLst>
                <a:rect l="l" t="t" r="r" b="b"/>
                <a:pathLst>
                  <a:path w="4635795" h="3009016">
                    <a:moveTo>
                      <a:pt x="0" y="0"/>
                    </a:moveTo>
                    <a:cubicBezTo>
                      <a:pt x="710609" y="1493874"/>
                      <a:pt x="1481471" y="3007243"/>
                      <a:pt x="2254103" y="3009015"/>
                    </a:cubicBezTo>
                    <a:cubicBezTo>
                      <a:pt x="3026735" y="3010787"/>
                      <a:pt x="3808227" y="1483242"/>
                      <a:pt x="4635795" y="10633"/>
                    </a:cubicBezTo>
                  </a:path>
                </a:pathLst>
              </a:custGeom>
              <a:noFill/>
              <a:ln w="28575" cap="flat" cmpd="sng" algn="ctr">
                <a:solidFill>
                  <a:schemeClr val="tx1"/>
                </a:solidFill>
                <a:prstDash val="solid"/>
              </a:ln>
              <a:effectLst/>
            </p:spPr>
            <p:txBody>
              <a:bodyPr rtlCol="0" anchor="ctr"/>
              <a:lstStyle/>
              <a:p>
                <a:pPr algn="ctr"/>
                <a:endParaRPr lang="en-US" dirty="0"/>
              </a:p>
            </p:txBody>
          </p:sp>
          <p:sp>
            <p:nvSpPr>
              <p:cNvPr id="15" name="Oval 14">
                <a:extLst>
                  <a:ext uri="{FF2B5EF4-FFF2-40B4-BE49-F238E27FC236}">
                    <a16:creationId xmlns:a16="http://schemas.microsoft.com/office/drawing/2014/main" id="{EC1C390C-56D5-4543-8C2F-DD7D44B607EC}"/>
                  </a:ext>
                </a:extLst>
              </p:cNvPr>
              <p:cNvSpPr>
                <a:spLocks noChangeAspect="1"/>
              </p:cNvSpPr>
              <p:nvPr/>
            </p:nvSpPr>
            <p:spPr>
              <a:xfrm>
                <a:off x="2310586" y="2518809"/>
                <a:ext cx="201168" cy="202017"/>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6" name="Oval 15">
                <a:extLst>
                  <a:ext uri="{FF2B5EF4-FFF2-40B4-BE49-F238E27FC236}">
                    <a16:creationId xmlns:a16="http://schemas.microsoft.com/office/drawing/2014/main" id="{823D9542-4060-4A01-B20E-0D22662BC118}"/>
                  </a:ext>
                </a:extLst>
              </p:cNvPr>
              <p:cNvSpPr>
                <a:spLocks noChangeAspect="1"/>
              </p:cNvSpPr>
              <p:nvPr/>
            </p:nvSpPr>
            <p:spPr>
              <a:xfrm>
                <a:off x="2540329" y="2998040"/>
                <a:ext cx="201168" cy="202017"/>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7" name="Oval 16">
                <a:extLst>
                  <a:ext uri="{FF2B5EF4-FFF2-40B4-BE49-F238E27FC236}">
                    <a16:creationId xmlns:a16="http://schemas.microsoft.com/office/drawing/2014/main" id="{10316F63-FB87-46C7-AFC3-0A4A9F3D87A6}"/>
                  </a:ext>
                </a:extLst>
              </p:cNvPr>
              <p:cNvSpPr>
                <a:spLocks noChangeAspect="1"/>
              </p:cNvSpPr>
              <p:nvPr/>
            </p:nvSpPr>
            <p:spPr>
              <a:xfrm>
                <a:off x="2807029" y="3488765"/>
                <a:ext cx="201168" cy="202017"/>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8" name="Oval 17">
                <a:extLst>
                  <a:ext uri="{FF2B5EF4-FFF2-40B4-BE49-F238E27FC236}">
                    <a16:creationId xmlns:a16="http://schemas.microsoft.com/office/drawing/2014/main" id="{06586D7D-9E2E-4453-8ACD-22D453712CE3}"/>
                  </a:ext>
                </a:extLst>
              </p:cNvPr>
              <p:cNvSpPr>
                <a:spLocks noChangeAspect="1"/>
              </p:cNvSpPr>
              <p:nvPr/>
            </p:nvSpPr>
            <p:spPr>
              <a:xfrm>
                <a:off x="3060463" y="3903690"/>
                <a:ext cx="201168" cy="202017"/>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9" name="Oval 18">
                <a:extLst>
                  <a:ext uri="{FF2B5EF4-FFF2-40B4-BE49-F238E27FC236}">
                    <a16:creationId xmlns:a16="http://schemas.microsoft.com/office/drawing/2014/main" id="{507F5EDE-06D3-41FB-A30B-CFB4230E61E4}"/>
                  </a:ext>
                </a:extLst>
              </p:cNvPr>
              <p:cNvSpPr>
                <a:spLocks noChangeAspect="1"/>
              </p:cNvSpPr>
              <p:nvPr/>
            </p:nvSpPr>
            <p:spPr>
              <a:xfrm>
                <a:off x="3299731" y="4241229"/>
                <a:ext cx="201168" cy="202017"/>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0" name="Oval 19">
                <a:extLst>
                  <a:ext uri="{FF2B5EF4-FFF2-40B4-BE49-F238E27FC236}">
                    <a16:creationId xmlns:a16="http://schemas.microsoft.com/office/drawing/2014/main" id="{B7EF99D5-9BB2-47EF-B412-5A32A33E088F}"/>
                  </a:ext>
                </a:extLst>
              </p:cNvPr>
              <p:cNvSpPr>
                <a:spLocks noChangeAspect="1"/>
              </p:cNvSpPr>
              <p:nvPr/>
            </p:nvSpPr>
            <p:spPr>
              <a:xfrm>
                <a:off x="3500899" y="4491216"/>
                <a:ext cx="201168" cy="202017"/>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1" name="Oval 20">
                <a:extLst>
                  <a:ext uri="{FF2B5EF4-FFF2-40B4-BE49-F238E27FC236}">
                    <a16:creationId xmlns:a16="http://schemas.microsoft.com/office/drawing/2014/main" id="{563BE9EC-5F07-44FE-8EBF-0557669C4A18}"/>
                  </a:ext>
                </a:extLst>
              </p:cNvPr>
              <p:cNvSpPr>
                <a:spLocks noChangeAspect="1"/>
              </p:cNvSpPr>
              <p:nvPr/>
            </p:nvSpPr>
            <p:spPr>
              <a:xfrm>
                <a:off x="3708729" y="4706190"/>
                <a:ext cx="201168" cy="202017"/>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2" name="Oval 21">
                <a:extLst>
                  <a:ext uri="{FF2B5EF4-FFF2-40B4-BE49-F238E27FC236}">
                    <a16:creationId xmlns:a16="http://schemas.microsoft.com/office/drawing/2014/main" id="{E2C9AF86-6250-4144-89F2-C0AF012F0B63}"/>
                  </a:ext>
                </a:extLst>
              </p:cNvPr>
              <p:cNvSpPr>
                <a:spLocks noChangeAspect="1"/>
              </p:cNvSpPr>
              <p:nvPr/>
            </p:nvSpPr>
            <p:spPr>
              <a:xfrm>
                <a:off x="3889993" y="4866114"/>
                <a:ext cx="201168" cy="202017"/>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3" name="Oval 22">
                <a:extLst>
                  <a:ext uri="{FF2B5EF4-FFF2-40B4-BE49-F238E27FC236}">
                    <a16:creationId xmlns:a16="http://schemas.microsoft.com/office/drawing/2014/main" id="{68E1AAD9-C491-43CE-8062-E48AF3FF7865}"/>
                  </a:ext>
                </a:extLst>
              </p:cNvPr>
              <p:cNvSpPr>
                <a:spLocks noChangeAspect="1"/>
              </p:cNvSpPr>
              <p:nvPr/>
            </p:nvSpPr>
            <p:spPr>
              <a:xfrm>
                <a:off x="4283809" y="4992806"/>
                <a:ext cx="201168" cy="202017"/>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5" name="Line 167">
                <a:extLst>
                  <a:ext uri="{FF2B5EF4-FFF2-40B4-BE49-F238E27FC236}">
                    <a16:creationId xmlns:a16="http://schemas.microsoft.com/office/drawing/2014/main" id="{F383930C-84CF-401B-B0AE-D5D8093D2825}"/>
                  </a:ext>
                </a:extLst>
              </p:cNvPr>
              <p:cNvSpPr>
                <a:spLocks noChangeShapeType="1"/>
              </p:cNvSpPr>
              <p:nvPr/>
            </p:nvSpPr>
            <p:spPr bwMode="auto">
              <a:xfrm rot="5400000" flipH="1" flipV="1">
                <a:off x="4394351" y="4565797"/>
                <a:ext cx="460079" cy="333376"/>
              </a:xfrm>
              <a:prstGeom prst="line">
                <a:avLst/>
              </a:prstGeom>
              <a:noFill/>
              <a:ln w="19050">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26" name="Rounded Rectangle 149">
                    <a:extLst>
                      <a:ext uri="{FF2B5EF4-FFF2-40B4-BE49-F238E27FC236}">
                        <a16:creationId xmlns:a16="http://schemas.microsoft.com/office/drawing/2014/main" id="{609C3198-D6A7-45C5-A9F3-62D3E40CE715}"/>
                      </a:ext>
                    </a:extLst>
                  </p:cNvPr>
                  <p:cNvSpPr/>
                  <p:nvPr/>
                </p:nvSpPr>
                <p:spPr>
                  <a:xfrm>
                    <a:off x="4484977" y="4216578"/>
                    <a:ext cx="1476375"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14:m>
                      <m:oMath xmlns:m="http://schemas.openxmlformats.org/officeDocument/2006/math">
                        <m:acc>
                          <m:accPr>
                            <m:chr m:val="̂"/>
                            <m:ctrlPr>
                              <a:rPr lang="en-US" sz="1300" b="1" i="1" kern="0">
                                <a:solidFill>
                                  <a:srgbClr val="000000"/>
                                </a:solidFill>
                                <a:latin typeface="Cambria Math" panose="02040503050406030204" pitchFamily="18" charset="0"/>
                                <a:cs typeface="Calibri"/>
                              </a:rPr>
                            </m:ctrlPr>
                          </m:accPr>
                          <m:e>
                            <m:r>
                              <a:rPr lang="en-US" sz="1300" b="1" i="0" kern="0">
                                <a:solidFill>
                                  <a:srgbClr val="000000"/>
                                </a:solidFill>
                                <a:latin typeface="Cambria Math" panose="02040503050406030204" pitchFamily="18" charset="0"/>
                                <a:ea typeface="Cambria Math" panose="02040503050406030204" pitchFamily="18" charset="0"/>
                                <a:cs typeface="Calibri"/>
                              </a:rPr>
                              <m:t>𝛉</m:t>
                            </m:r>
                          </m:e>
                        </m:acc>
                      </m:oMath>
                    </a14:m>
                    <a:r>
                      <a:rPr lang="en-US" sz="1300" b="1" kern="0" dirty="0">
                        <a:solidFill>
                          <a:srgbClr val="000000"/>
                        </a:solidFill>
                        <a:latin typeface="Calibri"/>
                        <a:cs typeface="Calibri"/>
                      </a:rPr>
                      <a:t> (Minimum)</a:t>
                    </a:r>
                  </a:p>
                </p:txBody>
              </p:sp>
            </mc:Choice>
            <mc:Fallback xmlns="">
              <p:sp>
                <p:nvSpPr>
                  <p:cNvPr id="26" name="Rounded Rectangle 149">
                    <a:extLst>
                      <a:ext uri="{FF2B5EF4-FFF2-40B4-BE49-F238E27FC236}">
                        <a16:creationId xmlns:a16="http://schemas.microsoft.com/office/drawing/2014/main" id="{609C3198-D6A7-45C5-A9F3-62D3E40CE715}"/>
                      </a:ext>
                    </a:extLst>
                  </p:cNvPr>
                  <p:cNvSpPr>
                    <a:spLocks noRot="1" noChangeAspect="1" noMove="1" noResize="1" noEditPoints="1" noAdjustHandles="1" noChangeArrowheads="1" noChangeShapeType="1" noTextEdit="1"/>
                  </p:cNvSpPr>
                  <p:nvPr/>
                </p:nvSpPr>
                <p:spPr>
                  <a:xfrm>
                    <a:off x="4484977" y="4216578"/>
                    <a:ext cx="1476375" cy="274637"/>
                  </a:xfrm>
                  <a:prstGeom prst="roundRect">
                    <a:avLst/>
                  </a:prstGeom>
                  <a:blipFill>
                    <a:blip r:embed="rId2"/>
                    <a:stretch>
                      <a:fillRect b="-3448"/>
                    </a:stretch>
                  </a:blipFill>
                  <a:ln w="25400" cap="flat" cmpd="sng" algn="ctr">
                    <a:noFill/>
                    <a:prstDash val="solid"/>
                  </a:ln>
                  <a:effectLst>
                    <a:outerShdw blurRad="38100" dist="25400" dir="2700000" sx="99000" sy="99000" algn="tl" rotWithShape="0">
                      <a:prstClr val="black">
                        <a:alpha val="75000"/>
                      </a:prstClr>
                    </a:outerShdw>
                  </a:effectLst>
                </p:spPr>
                <p:txBody>
                  <a:bodyPr/>
                  <a:lstStyle/>
                  <a:p>
                    <a:r>
                      <a:rPr lang="en-US">
                        <a:noFill/>
                      </a:rPr>
                      <a:t> </a:t>
                    </a:r>
                  </a:p>
                </p:txBody>
              </p:sp>
            </mc:Fallback>
          </mc:AlternateContent>
          <p:sp>
            <p:nvSpPr>
              <p:cNvPr id="30" name="Freeform: Shape 29">
                <a:extLst>
                  <a:ext uri="{FF2B5EF4-FFF2-40B4-BE49-F238E27FC236}">
                    <a16:creationId xmlns:a16="http://schemas.microsoft.com/office/drawing/2014/main" id="{B80F269E-AD9C-4B43-A09B-7ED38053AD11}"/>
                  </a:ext>
                </a:extLst>
              </p:cNvPr>
              <p:cNvSpPr/>
              <p:nvPr/>
            </p:nvSpPr>
            <p:spPr>
              <a:xfrm>
                <a:off x="2501900" y="2565400"/>
                <a:ext cx="254853" cy="463550"/>
              </a:xfrm>
              <a:custGeom>
                <a:avLst/>
                <a:gdLst>
                  <a:gd name="connsiteX0" fmla="*/ 0 w 254853"/>
                  <a:gd name="connsiteY0" fmla="*/ 0 h 463550"/>
                  <a:gd name="connsiteX1" fmla="*/ 241300 w 254853"/>
                  <a:gd name="connsiteY1" fmla="*/ 152400 h 463550"/>
                  <a:gd name="connsiteX2" fmla="*/ 203200 w 254853"/>
                  <a:gd name="connsiteY2" fmla="*/ 463550 h 463550"/>
                </a:gdLst>
                <a:ahLst/>
                <a:cxnLst>
                  <a:cxn ang="0">
                    <a:pos x="connsiteX0" y="connsiteY0"/>
                  </a:cxn>
                  <a:cxn ang="0">
                    <a:pos x="connsiteX1" y="connsiteY1"/>
                  </a:cxn>
                  <a:cxn ang="0">
                    <a:pos x="connsiteX2" y="connsiteY2"/>
                  </a:cxn>
                </a:cxnLst>
                <a:rect l="l" t="t" r="r" b="b"/>
                <a:pathLst>
                  <a:path w="254853" h="463550">
                    <a:moveTo>
                      <a:pt x="0" y="0"/>
                    </a:moveTo>
                    <a:cubicBezTo>
                      <a:pt x="103716" y="37571"/>
                      <a:pt x="207433" y="75142"/>
                      <a:pt x="241300" y="152400"/>
                    </a:cubicBezTo>
                    <a:cubicBezTo>
                      <a:pt x="275167" y="229658"/>
                      <a:pt x="239183" y="346604"/>
                      <a:pt x="203200" y="463550"/>
                    </a:cubicBezTo>
                  </a:path>
                </a:pathLst>
              </a:custGeom>
              <a:noFill/>
              <a:ln w="15875" cap="flat" cmpd="sng" algn="ctr">
                <a:solidFill>
                  <a:srgbClr val="C00000"/>
                </a:solidFill>
                <a:prstDash val="solid"/>
                <a:tailEnd type="triangle"/>
              </a:ln>
              <a:effectLst/>
            </p:spPr>
            <p:txBody>
              <a:bodyPr rtlCol="0" anchor="ctr"/>
              <a:lstStyle/>
              <a:p>
                <a:pPr algn="ctr"/>
                <a:endParaRPr lang="en-US" dirty="0"/>
              </a:p>
            </p:txBody>
          </p:sp>
          <p:sp>
            <p:nvSpPr>
              <p:cNvPr id="31" name="Freeform: Shape 30">
                <a:extLst>
                  <a:ext uri="{FF2B5EF4-FFF2-40B4-BE49-F238E27FC236}">
                    <a16:creationId xmlns:a16="http://schemas.microsoft.com/office/drawing/2014/main" id="{67B09200-BC4A-4CDE-89E2-99A6257B02B5}"/>
                  </a:ext>
                </a:extLst>
              </p:cNvPr>
              <p:cNvSpPr/>
              <p:nvPr/>
            </p:nvSpPr>
            <p:spPr>
              <a:xfrm>
                <a:off x="2736850" y="3054349"/>
                <a:ext cx="260031" cy="442913"/>
              </a:xfrm>
              <a:custGeom>
                <a:avLst/>
                <a:gdLst>
                  <a:gd name="connsiteX0" fmla="*/ 0 w 257936"/>
                  <a:gd name="connsiteY0" fmla="*/ 0 h 457200"/>
                  <a:gd name="connsiteX1" fmla="*/ 247650 w 257936"/>
                  <a:gd name="connsiteY1" fmla="*/ 165100 h 457200"/>
                  <a:gd name="connsiteX2" fmla="*/ 234950 w 257936"/>
                  <a:gd name="connsiteY2" fmla="*/ 457200 h 457200"/>
                  <a:gd name="connsiteX0" fmla="*/ 0 w 254318"/>
                  <a:gd name="connsiteY0" fmla="*/ 0 h 442913"/>
                  <a:gd name="connsiteX1" fmla="*/ 247650 w 254318"/>
                  <a:gd name="connsiteY1" fmla="*/ 165100 h 442913"/>
                  <a:gd name="connsiteX2" fmla="*/ 206375 w 254318"/>
                  <a:gd name="connsiteY2" fmla="*/ 442913 h 442913"/>
                  <a:gd name="connsiteX0" fmla="*/ 0 w 260031"/>
                  <a:gd name="connsiteY0" fmla="*/ 0 h 442913"/>
                  <a:gd name="connsiteX1" fmla="*/ 247650 w 260031"/>
                  <a:gd name="connsiteY1" fmla="*/ 165100 h 442913"/>
                  <a:gd name="connsiteX2" fmla="*/ 206375 w 260031"/>
                  <a:gd name="connsiteY2" fmla="*/ 442913 h 442913"/>
                </a:gdLst>
                <a:ahLst/>
                <a:cxnLst>
                  <a:cxn ang="0">
                    <a:pos x="connsiteX0" y="connsiteY0"/>
                  </a:cxn>
                  <a:cxn ang="0">
                    <a:pos x="connsiteX1" y="connsiteY1"/>
                  </a:cxn>
                  <a:cxn ang="0">
                    <a:pos x="connsiteX2" y="connsiteY2"/>
                  </a:cxn>
                </a:cxnLst>
                <a:rect l="l" t="t" r="r" b="b"/>
                <a:pathLst>
                  <a:path w="260031" h="442913">
                    <a:moveTo>
                      <a:pt x="0" y="0"/>
                    </a:moveTo>
                    <a:cubicBezTo>
                      <a:pt x="104246" y="44450"/>
                      <a:pt x="213254" y="91281"/>
                      <a:pt x="247650" y="165100"/>
                    </a:cubicBezTo>
                    <a:cubicBezTo>
                      <a:pt x="282046" y="238919"/>
                      <a:pt x="237067" y="389996"/>
                      <a:pt x="206375" y="442913"/>
                    </a:cubicBezTo>
                  </a:path>
                </a:pathLst>
              </a:custGeom>
              <a:noFill/>
              <a:ln w="15875" cap="flat" cmpd="sng" algn="ctr">
                <a:solidFill>
                  <a:srgbClr val="C00000"/>
                </a:solidFill>
                <a:prstDash val="solid"/>
                <a:tailEnd type="triangle"/>
              </a:ln>
              <a:effectLst/>
            </p:spPr>
            <p:txBody>
              <a:bodyPr rtlCol="0" anchor="ctr"/>
              <a:lstStyle/>
              <a:p>
                <a:pPr algn="ctr"/>
                <a:endParaRPr lang="en-US" dirty="0"/>
              </a:p>
            </p:txBody>
          </p:sp>
          <p:sp>
            <p:nvSpPr>
              <p:cNvPr id="32" name="Freeform: Shape 31">
                <a:extLst>
                  <a:ext uri="{FF2B5EF4-FFF2-40B4-BE49-F238E27FC236}">
                    <a16:creationId xmlns:a16="http://schemas.microsoft.com/office/drawing/2014/main" id="{19668C2C-EC38-4166-896A-EE388DAEF5FB}"/>
                  </a:ext>
                </a:extLst>
              </p:cNvPr>
              <p:cNvSpPr/>
              <p:nvPr/>
            </p:nvSpPr>
            <p:spPr>
              <a:xfrm>
                <a:off x="2997200" y="3543300"/>
                <a:ext cx="234704" cy="368300"/>
              </a:xfrm>
              <a:custGeom>
                <a:avLst/>
                <a:gdLst>
                  <a:gd name="connsiteX0" fmla="*/ 0 w 234704"/>
                  <a:gd name="connsiteY0" fmla="*/ 0 h 368300"/>
                  <a:gd name="connsiteX1" fmla="*/ 215900 w 234704"/>
                  <a:gd name="connsiteY1" fmla="*/ 177800 h 368300"/>
                  <a:gd name="connsiteX2" fmla="*/ 209550 w 234704"/>
                  <a:gd name="connsiteY2" fmla="*/ 368300 h 368300"/>
                </a:gdLst>
                <a:ahLst/>
                <a:cxnLst>
                  <a:cxn ang="0">
                    <a:pos x="connsiteX0" y="connsiteY0"/>
                  </a:cxn>
                  <a:cxn ang="0">
                    <a:pos x="connsiteX1" y="connsiteY1"/>
                  </a:cxn>
                  <a:cxn ang="0">
                    <a:pos x="connsiteX2" y="connsiteY2"/>
                  </a:cxn>
                </a:cxnLst>
                <a:rect l="l" t="t" r="r" b="b"/>
                <a:pathLst>
                  <a:path w="234704" h="368300">
                    <a:moveTo>
                      <a:pt x="0" y="0"/>
                    </a:moveTo>
                    <a:cubicBezTo>
                      <a:pt x="90487" y="58208"/>
                      <a:pt x="180975" y="116417"/>
                      <a:pt x="215900" y="177800"/>
                    </a:cubicBezTo>
                    <a:cubicBezTo>
                      <a:pt x="250825" y="239183"/>
                      <a:pt x="230187" y="303741"/>
                      <a:pt x="209550" y="368300"/>
                    </a:cubicBezTo>
                  </a:path>
                </a:pathLst>
              </a:custGeom>
              <a:noFill/>
              <a:ln w="15875" cap="flat" cmpd="sng" algn="ctr">
                <a:solidFill>
                  <a:srgbClr val="C00000"/>
                </a:solidFill>
                <a:prstDash val="solid"/>
                <a:tailEnd type="triangle"/>
              </a:ln>
              <a:effectLst/>
            </p:spPr>
            <p:txBody>
              <a:bodyPr rtlCol="0" anchor="ctr"/>
              <a:lstStyle/>
              <a:p>
                <a:pPr algn="ctr"/>
                <a:endParaRPr lang="en-US" dirty="0"/>
              </a:p>
            </p:txBody>
          </p:sp>
          <p:sp>
            <p:nvSpPr>
              <p:cNvPr id="33" name="Freeform: Shape 32">
                <a:extLst>
                  <a:ext uri="{FF2B5EF4-FFF2-40B4-BE49-F238E27FC236}">
                    <a16:creationId xmlns:a16="http://schemas.microsoft.com/office/drawing/2014/main" id="{AEDBAF56-F0B8-44BB-BAFD-4227DD88C473}"/>
                  </a:ext>
                </a:extLst>
              </p:cNvPr>
              <p:cNvSpPr/>
              <p:nvPr/>
            </p:nvSpPr>
            <p:spPr>
              <a:xfrm>
                <a:off x="3251200" y="3943350"/>
                <a:ext cx="220788" cy="323850"/>
              </a:xfrm>
              <a:custGeom>
                <a:avLst/>
                <a:gdLst>
                  <a:gd name="connsiteX0" fmla="*/ 0 w 220788"/>
                  <a:gd name="connsiteY0" fmla="*/ 0 h 323850"/>
                  <a:gd name="connsiteX1" fmla="*/ 203200 w 220788"/>
                  <a:gd name="connsiteY1" fmla="*/ 101600 h 323850"/>
                  <a:gd name="connsiteX2" fmla="*/ 196850 w 220788"/>
                  <a:gd name="connsiteY2" fmla="*/ 323850 h 323850"/>
                </a:gdLst>
                <a:ahLst/>
                <a:cxnLst>
                  <a:cxn ang="0">
                    <a:pos x="connsiteX0" y="connsiteY0"/>
                  </a:cxn>
                  <a:cxn ang="0">
                    <a:pos x="connsiteX1" y="connsiteY1"/>
                  </a:cxn>
                  <a:cxn ang="0">
                    <a:pos x="connsiteX2" y="connsiteY2"/>
                  </a:cxn>
                </a:cxnLst>
                <a:rect l="l" t="t" r="r" b="b"/>
                <a:pathLst>
                  <a:path w="220788" h="323850">
                    <a:moveTo>
                      <a:pt x="0" y="0"/>
                    </a:moveTo>
                    <a:cubicBezTo>
                      <a:pt x="85196" y="23812"/>
                      <a:pt x="170392" y="47625"/>
                      <a:pt x="203200" y="101600"/>
                    </a:cubicBezTo>
                    <a:cubicBezTo>
                      <a:pt x="236008" y="155575"/>
                      <a:pt x="216429" y="239712"/>
                      <a:pt x="196850" y="323850"/>
                    </a:cubicBezTo>
                  </a:path>
                </a:pathLst>
              </a:custGeom>
              <a:noFill/>
              <a:ln w="15875" cap="flat" cmpd="sng" algn="ctr">
                <a:solidFill>
                  <a:srgbClr val="C00000"/>
                </a:solidFill>
                <a:prstDash val="solid"/>
                <a:tailEnd type="triangle"/>
              </a:ln>
              <a:effectLst/>
            </p:spPr>
            <p:txBody>
              <a:bodyPr rtlCol="0" anchor="ctr"/>
              <a:lstStyle/>
              <a:p>
                <a:pPr algn="ctr"/>
                <a:endParaRPr lang="en-US" dirty="0"/>
              </a:p>
            </p:txBody>
          </p:sp>
          <p:sp>
            <p:nvSpPr>
              <p:cNvPr id="34" name="Freeform: Shape 33">
                <a:extLst>
                  <a:ext uri="{FF2B5EF4-FFF2-40B4-BE49-F238E27FC236}">
                    <a16:creationId xmlns:a16="http://schemas.microsoft.com/office/drawing/2014/main" id="{B9A2B01F-AED2-41BF-A10B-1E425952A787}"/>
                  </a:ext>
                </a:extLst>
              </p:cNvPr>
              <p:cNvSpPr/>
              <p:nvPr/>
            </p:nvSpPr>
            <p:spPr>
              <a:xfrm>
                <a:off x="3486150" y="4290839"/>
                <a:ext cx="217429" cy="230361"/>
              </a:xfrm>
              <a:custGeom>
                <a:avLst/>
                <a:gdLst>
                  <a:gd name="connsiteX0" fmla="*/ 0 w 217429"/>
                  <a:gd name="connsiteY0" fmla="*/ 1761 h 230361"/>
                  <a:gd name="connsiteX1" fmla="*/ 203200 w 217429"/>
                  <a:gd name="connsiteY1" fmla="*/ 33511 h 230361"/>
                  <a:gd name="connsiteX2" fmla="*/ 184150 w 217429"/>
                  <a:gd name="connsiteY2" fmla="*/ 230361 h 230361"/>
                </a:gdLst>
                <a:ahLst/>
                <a:cxnLst>
                  <a:cxn ang="0">
                    <a:pos x="connsiteX0" y="connsiteY0"/>
                  </a:cxn>
                  <a:cxn ang="0">
                    <a:pos x="connsiteX1" y="connsiteY1"/>
                  </a:cxn>
                  <a:cxn ang="0">
                    <a:pos x="connsiteX2" y="connsiteY2"/>
                  </a:cxn>
                </a:cxnLst>
                <a:rect l="l" t="t" r="r" b="b"/>
                <a:pathLst>
                  <a:path w="217429" h="230361">
                    <a:moveTo>
                      <a:pt x="0" y="1761"/>
                    </a:moveTo>
                    <a:cubicBezTo>
                      <a:pt x="86254" y="-1414"/>
                      <a:pt x="172508" y="-4589"/>
                      <a:pt x="203200" y="33511"/>
                    </a:cubicBezTo>
                    <a:cubicBezTo>
                      <a:pt x="233892" y="71611"/>
                      <a:pt x="209021" y="150986"/>
                      <a:pt x="184150" y="230361"/>
                    </a:cubicBezTo>
                  </a:path>
                </a:pathLst>
              </a:custGeom>
              <a:noFill/>
              <a:ln w="15875" cap="flat" cmpd="sng" algn="ctr">
                <a:solidFill>
                  <a:srgbClr val="C00000"/>
                </a:solidFill>
                <a:prstDash val="solid"/>
                <a:tailEnd type="triangle"/>
              </a:ln>
              <a:effectLst/>
            </p:spPr>
            <p:txBody>
              <a:bodyPr rtlCol="0" anchor="ctr"/>
              <a:lstStyle/>
              <a:p>
                <a:pPr algn="ctr"/>
                <a:endParaRPr lang="en-US" dirty="0"/>
              </a:p>
            </p:txBody>
          </p:sp>
          <p:sp>
            <p:nvSpPr>
              <p:cNvPr id="35" name="Freeform: Shape 34">
                <a:extLst>
                  <a:ext uri="{FF2B5EF4-FFF2-40B4-BE49-F238E27FC236}">
                    <a16:creationId xmlns:a16="http://schemas.microsoft.com/office/drawing/2014/main" id="{1ED7074F-AC38-48A7-9E58-61752FE31433}"/>
                  </a:ext>
                </a:extLst>
              </p:cNvPr>
              <p:cNvSpPr/>
              <p:nvPr/>
            </p:nvSpPr>
            <p:spPr>
              <a:xfrm>
                <a:off x="3683000" y="4535602"/>
                <a:ext cx="186003" cy="188798"/>
              </a:xfrm>
              <a:custGeom>
                <a:avLst/>
                <a:gdLst>
                  <a:gd name="connsiteX0" fmla="*/ 0 w 186003"/>
                  <a:gd name="connsiteY0" fmla="*/ 4648 h 188798"/>
                  <a:gd name="connsiteX1" fmla="*/ 171450 w 186003"/>
                  <a:gd name="connsiteY1" fmla="*/ 23698 h 188798"/>
                  <a:gd name="connsiteX2" fmla="*/ 165100 w 186003"/>
                  <a:gd name="connsiteY2" fmla="*/ 188798 h 188798"/>
                </a:gdLst>
                <a:ahLst/>
                <a:cxnLst>
                  <a:cxn ang="0">
                    <a:pos x="connsiteX0" y="connsiteY0"/>
                  </a:cxn>
                  <a:cxn ang="0">
                    <a:pos x="connsiteX1" y="connsiteY1"/>
                  </a:cxn>
                  <a:cxn ang="0">
                    <a:pos x="connsiteX2" y="connsiteY2"/>
                  </a:cxn>
                </a:cxnLst>
                <a:rect l="l" t="t" r="r" b="b"/>
                <a:pathLst>
                  <a:path w="186003" h="188798">
                    <a:moveTo>
                      <a:pt x="0" y="4648"/>
                    </a:moveTo>
                    <a:cubicBezTo>
                      <a:pt x="71966" y="-1173"/>
                      <a:pt x="143933" y="-6994"/>
                      <a:pt x="171450" y="23698"/>
                    </a:cubicBezTo>
                    <a:cubicBezTo>
                      <a:pt x="198967" y="54390"/>
                      <a:pt x="182033" y="121594"/>
                      <a:pt x="165100" y="188798"/>
                    </a:cubicBezTo>
                  </a:path>
                </a:pathLst>
              </a:custGeom>
              <a:noFill/>
              <a:ln w="15875" cap="flat" cmpd="sng" algn="ctr">
                <a:solidFill>
                  <a:srgbClr val="C00000"/>
                </a:solidFill>
                <a:prstDash val="solid"/>
                <a:tailEnd type="triangle"/>
              </a:ln>
              <a:effectLst/>
            </p:spPr>
            <p:txBody>
              <a:bodyPr rtlCol="0" anchor="ctr"/>
              <a:lstStyle/>
              <a:p>
                <a:pPr algn="ctr"/>
                <a:endParaRPr lang="en-US" dirty="0"/>
              </a:p>
            </p:txBody>
          </p:sp>
          <p:sp>
            <p:nvSpPr>
              <p:cNvPr id="36" name="Freeform: Shape 35">
                <a:extLst>
                  <a:ext uri="{FF2B5EF4-FFF2-40B4-BE49-F238E27FC236}">
                    <a16:creationId xmlns:a16="http://schemas.microsoft.com/office/drawing/2014/main" id="{A0077013-EA75-4F0E-8364-C2EC62167A2E}"/>
                  </a:ext>
                </a:extLst>
              </p:cNvPr>
              <p:cNvSpPr/>
              <p:nvPr/>
            </p:nvSpPr>
            <p:spPr>
              <a:xfrm>
                <a:off x="3886200" y="4708090"/>
                <a:ext cx="144173" cy="146996"/>
              </a:xfrm>
              <a:custGeom>
                <a:avLst/>
                <a:gdLst>
                  <a:gd name="connsiteX0" fmla="*/ 0 w 209477"/>
                  <a:gd name="connsiteY0" fmla="*/ 35361 h 181411"/>
                  <a:gd name="connsiteX1" fmla="*/ 184150 w 209477"/>
                  <a:gd name="connsiteY1" fmla="*/ 9961 h 181411"/>
                  <a:gd name="connsiteX2" fmla="*/ 203200 w 209477"/>
                  <a:gd name="connsiteY2" fmla="*/ 181411 h 181411"/>
                </a:gdLst>
                <a:ahLst/>
                <a:cxnLst>
                  <a:cxn ang="0">
                    <a:pos x="connsiteX0" y="connsiteY0"/>
                  </a:cxn>
                  <a:cxn ang="0">
                    <a:pos x="connsiteX1" y="connsiteY1"/>
                  </a:cxn>
                  <a:cxn ang="0">
                    <a:pos x="connsiteX2" y="connsiteY2"/>
                  </a:cxn>
                </a:cxnLst>
                <a:rect l="l" t="t" r="r" b="b"/>
                <a:pathLst>
                  <a:path w="209477" h="181411">
                    <a:moveTo>
                      <a:pt x="0" y="35361"/>
                    </a:moveTo>
                    <a:cubicBezTo>
                      <a:pt x="75141" y="10490"/>
                      <a:pt x="150283" y="-14381"/>
                      <a:pt x="184150" y="9961"/>
                    </a:cubicBezTo>
                    <a:cubicBezTo>
                      <a:pt x="218017" y="34303"/>
                      <a:pt x="210608" y="107857"/>
                      <a:pt x="203200" y="181411"/>
                    </a:cubicBezTo>
                  </a:path>
                </a:pathLst>
              </a:custGeom>
              <a:noFill/>
              <a:ln w="15875" cap="flat" cmpd="sng" algn="ctr">
                <a:solidFill>
                  <a:srgbClr val="C00000"/>
                </a:solidFill>
                <a:prstDash val="solid"/>
                <a:tailEnd type="triangle"/>
              </a:ln>
              <a:effectLst/>
            </p:spPr>
            <p:txBody>
              <a:bodyPr rtlCol="0" anchor="ctr"/>
              <a:lstStyle/>
              <a:p>
                <a:pPr algn="ctr"/>
                <a:endParaRPr lang="en-US" dirty="0"/>
              </a:p>
            </p:txBody>
          </p:sp>
          <p:sp>
            <p:nvSpPr>
              <p:cNvPr id="37" name="Freeform: Shape 36">
                <a:extLst>
                  <a:ext uri="{FF2B5EF4-FFF2-40B4-BE49-F238E27FC236}">
                    <a16:creationId xmlns:a16="http://schemas.microsoft.com/office/drawing/2014/main" id="{2D967E88-70FB-4F3F-9573-F77A641C8F82}"/>
                  </a:ext>
                </a:extLst>
              </p:cNvPr>
              <p:cNvSpPr/>
              <p:nvPr/>
            </p:nvSpPr>
            <p:spPr>
              <a:xfrm>
                <a:off x="4079759" y="4831107"/>
                <a:ext cx="128086" cy="127963"/>
              </a:xfrm>
              <a:custGeom>
                <a:avLst/>
                <a:gdLst>
                  <a:gd name="connsiteX0" fmla="*/ 0 w 260350"/>
                  <a:gd name="connsiteY0" fmla="*/ 59815 h 136015"/>
                  <a:gd name="connsiteX1" fmla="*/ 139700 w 260350"/>
                  <a:gd name="connsiteY1" fmla="*/ 2665 h 136015"/>
                  <a:gd name="connsiteX2" fmla="*/ 260350 w 260350"/>
                  <a:gd name="connsiteY2" fmla="*/ 136015 h 136015"/>
                </a:gdLst>
                <a:ahLst/>
                <a:cxnLst>
                  <a:cxn ang="0">
                    <a:pos x="connsiteX0" y="connsiteY0"/>
                  </a:cxn>
                  <a:cxn ang="0">
                    <a:pos x="connsiteX1" y="connsiteY1"/>
                  </a:cxn>
                  <a:cxn ang="0">
                    <a:pos x="connsiteX2" y="connsiteY2"/>
                  </a:cxn>
                </a:cxnLst>
                <a:rect l="l" t="t" r="r" b="b"/>
                <a:pathLst>
                  <a:path w="260350" h="136015">
                    <a:moveTo>
                      <a:pt x="0" y="59815"/>
                    </a:moveTo>
                    <a:cubicBezTo>
                      <a:pt x="48154" y="24890"/>
                      <a:pt x="96308" y="-10035"/>
                      <a:pt x="139700" y="2665"/>
                    </a:cubicBezTo>
                    <a:cubicBezTo>
                      <a:pt x="183092" y="15365"/>
                      <a:pt x="221721" y="75690"/>
                      <a:pt x="260350" y="136015"/>
                    </a:cubicBezTo>
                  </a:path>
                </a:pathLst>
              </a:custGeom>
              <a:noFill/>
              <a:ln w="15875" cap="flat" cmpd="sng" algn="ctr">
                <a:solidFill>
                  <a:srgbClr val="C00000"/>
                </a:solidFill>
                <a:prstDash val="solid"/>
                <a:tailEnd type="triangle"/>
              </a:ln>
              <a:effectLst/>
            </p:spPr>
            <p:txBody>
              <a:bodyPr rtlCol="0" anchor="ctr"/>
              <a:lstStyle/>
              <a:p>
                <a:pPr algn="ctr"/>
                <a:endParaRPr lang="en-US" dirty="0"/>
              </a:p>
            </p:txBody>
          </p:sp>
          <p:sp>
            <p:nvSpPr>
              <p:cNvPr id="38" name="Line 167">
                <a:extLst>
                  <a:ext uri="{FF2B5EF4-FFF2-40B4-BE49-F238E27FC236}">
                    <a16:creationId xmlns:a16="http://schemas.microsoft.com/office/drawing/2014/main" id="{17BA08E9-79F3-4E1A-B764-DFBCD6729016}"/>
                  </a:ext>
                </a:extLst>
              </p:cNvPr>
              <p:cNvSpPr>
                <a:spLocks noChangeShapeType="1"/>
              </p:cNvSpPr>
              <p:nvPr/>
            </p:nvSpPr>
            <p:spPr bwMode="auto">
              <a:xfrm rot="5400000" flipH="1" flipV="1">
                <a:off x="2404214" y="2117078"/>
                <a:ext cx="460079" cy="333376"/>
              </a:xfrm>
              <a:prstGeom prst="line">
                <a:avLst/>
              </a:prstGeom>
              <a:noFill/>
              <a:ln w="19050">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Rounded Rectangle 149">
                <a:extLst>
                  <a:ext uri="{FF2B5EF4-FFF2-40B4-BE49-F238E27FC236}">
                    <a16:creationId xmlns:a16="http://schemas.microsoft.com/office/drawing/2014/main" id="{5630CAC2-25DE-4C83-8019-DFE7F62F52DC}"/>
                  </a:ext>
                </a:extLst>
              </p:cNvPr>
              <p:cNvSpPr/>
              <p:nvPr/>
            </p:nvSpPr>
            <p:spPr>
              <a:xfrm>
                <a:off x="2493337" y="1855091"/>
                <a:ext cx="1084769"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latin typeface="Calibri"/>
                    <a:cs typeface="Calibri"/>
                  </a:rPr>
                  <a:t>Start value</a:t>
                </a:r>
              </a:p>
            </p:txBody>
          </p:sp>
        </p:grpSp>
        <p:sp>
          <p:nvSpPr>
            <p:cNvPr id="41" name="Oval 40">
              <a:extLst>
                <a:ext uri="{FF2B5EF4-FFF2-40B4-BE49-F238E27FC236}">
                  <a16:creationId xmlns:a16="http://schemas.microsoft.com/office/drawing/2014/main" id="{704E5194-6AAA-4C9C-92FA-9AC562CA2D8B}"/>
                </a:ext>
              </a:extLst>
            </p:cNvPr>
            <p:cNvSpPr>
              <a:spLocks noChangeAspect="1"/>
            </p:cNvSpPr>
            <p:nvPr/>
          </p:nvSpPr>
          <p:spPr>
            <a:xfrm>
              <a:off x="4071257" y="4959070"/>
              <a:ext cx="201168" cy="202017"/>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42" name="Freeform: Shape 41">
              <a:extLst>
                <a:ext uri="{FF2B5EF4-FFF2-40B4-BE49-F238E27FC236}">
                  <a16:creationId xmlns:a16="http://schemas.microsoft.com/office/drawing/2014/main" id="{CFA26E36-9E35-467B-B2FF-D34CA4D4703D}"/>
                </a:ext>
              </a:extLst>
            </p:cNvPr>
            <p:cNvSpPr/>
            <p:nvPr/>
          </p:nvSpPr>
          <p:spPr>
            <a:xfrm>
              <a:off x="4233863" y="4908207"/>
              <a:ext cx="176212" cy="84599"/>
            </a:xfrm>
            <a:custGeom>
              <a:avLst/>
              <a:gdLst>
                <a:gd name="connsiteX0" fmla="*/ 0 w 260350"/>
                <a:gd name="connsiteY0" fmla="*/ 59815 h 136015"/>
                <a:gd name="connsiteX1" fmla="*/ 139700 w 260350"/>
                <a:gd name="connsiteY1" fmla="*/ 2665 h 136015"/>
                <a:gd name="connsiteX2" fmla="*/ 260350 w 260350"/>
                <a:gd name="connsiteY2" fmla="*/ 136015 h 136015"/>
              </a:gdLst>
              <a:ahLst/>
              <a:cxnLst>
                <a:cxn ang="0">
                  <a:pos x="connsiteX0" y="connsiteY0"/>
                </a:cxn>
                <a:cxn ang="0">
                  <a:pos x="connsiteX1" y="connsiteY1"/>
                </a:cxn>
                <a:cxn ang="0">
                  <a:pos x="connsiteX2" y="connsiteY2"/>
                </a:cxn>
              </a:cxnLst>
              <a:rect l="l" t="t" r="r" b="b"/>
              <a:pathLst>
                <a:path w="260350" h="136015">
                  <a:moveTo>
                    <a:pt x="0" y="59815"/>
                  </a:moveTo>
                  <a:cubicBezTo>
                    <a:pt x="48154" y="24890"/>
                    <a:pt x="96308" y="-10035"/>
                    <a:pt x="139700" y="2665"/>
                  </a:cubicBezTo>
                  <a:cubicBezTo>
                    <a:pt x="183092" y="15365"/>
                    <a:pt x="221721" y="75690"/>
                    <a:pt x="260350" y="136015"/>
                  </a:cubicBezTo>
                </a:path>
              </a:pathLst>
            </a:custGeom>
            <a:noFill/>
            <a:ln w="15875" cap="flat" cmpd="sng" algn="ctr">
              <a:solidFill>
                <a:srgbClr val="C00000"/>
              </a:solidFill>
              <a:prstDash val="solid"/>
              <a:tailEnd type="triangle"/>
            </a:ln>
            <a:effectLst/>
          </p:spPr>
          <p:txBody>
            <a:bodyPr rtlCol="0" anchor="ctr"/>
            <a:lstStyle/>
            <a:p>
              <a:pPr algn="ctr"/>
              <a:endParaRPr lang="en-US" dirty="0"/>
            </a:p>
          </p:txBody>
        </p:sp>
      </p:grpSp>
    </p:spTree>
    <p:extLst>
      <p:ext uri="{BB962C8B-B14F-4D97-AF65-F5344CB8AC3E}">
        <p14:creationId xmlns:p14="http://schemas.microsoft.com/office/powerpoint/2010/main" val="1553236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7307B-B3A2-45F3-81B1-564D5A741E50}"/>
              </a:ext>
            </a:extLst>
          </p:cNvPr>
          <p:cNvSpPr>
            <a:spLocks noGrp="1"/>
          </p:cNvSpPr>
          <p:nvPr>
            <p:ph type="title"/>
          </p:nvPr>
        </p:nvSpPr>
        <p:spPr/>
        <p:txBody>
          <a:bodyPr/>
          <a:lstStyle/>
          <a:p>
            <a:r>
              <a:rPr lang="en-US" dirty="0"/>
              <a:t>Global Minimum vs. Local Minima</a:t>
            </a:r>
          </a:p>
        </p:txBody>
      </p:sp>
      <p:sp>
        <p:nvSpPr>
          <p:cNvPr id="3" name="Slide Number Placeholder 2">
            <a:extLst>
              <a:ext uri="{FF2B5EF4-FFF2-40B4-BE49-F238E27FC236}">
                <a16:creationId xmlns:a16="http://schemas.microsoft.com/office/drawing/2014/main" id="{BB85A1A8-BA4D-4EC2-8737-F17F00CB2447}"/>
              </a:ext>
            </a:extLst>
          </p:cNvPr>
          <p:cNvSpPr>
            <a:spLocks noGrp="1"/>
          </p:cNvSpPr>
          <p:nvPr>
            <p:ph type="sldNum" sz="quarter" idx="12"/>
          </p:nvPr>
        </p:nvSpPr>
        <p:spPr/>
        <p:txBody>
          <a:bodyPr/>
          <a:lstStyle/>
          <a:p>
            <a:fld id="{A8160BDD-7155-D744-B749-9730458604AD}" type="slidenum">
              <a:rPr lang="en-US" smtClean="0"/>
              <a:t>36</a:t>
            </a:fld>
            <a:endParaRPr lang="en-US" dirty="0"/>
          </a:p>
        </p:txBody>
      </p:sp>
      <p:grpSp>
        <p:nvGrpSpPr>
          <p:cNvPr id="13" name="Group 12">
            <a:extLst>
              <a:ext uri="{FF2B5EF4-FFF2-40B4-BE49-F238E27FC236}">
                <a16:creationId xmlns:a16="http://schemas.microsoft.com/office/drawing/2014/main" id="{B077E57D-E677-4BB3-98A2-7D0B9FD1665C}"/>
              </a:ext>
            </a:extLst>
          </p:cNvPr>
          <p:cNvGrpSpPr/>
          <p:nvPr/>
        </p:nvGrpSpPr>
        <p:grpSpPr>
          <a:xfrm>
            <a:off x="771232" y="1804909"/>
            <a:ext cx="6369692" cy="4335560"/>
            <a:chOff x="771232" y="1804909"/>
            <a:chExt cx="6369692" cy="4335560"/>
          </a:xfrm>
        </p:grpSpPr>
        <p:cxnSp>
          <p:nvCxnSpPr>
            <p:cNvPr id="4" name="Straight Connector 3">
              <a:extLst>
                <a:ext uri="{FF2B5EF4-FFF2-40B4-BE49-F238E27FC236}">
                  <a16:creationId xmlns:a16="http://schemas.microsoft.com/office/drawing/2014/main" id="{D640B788-9DA9-4659-B2B9-796F8EAE9D47}"/>
                </a:ext>
              </a:extLst>
            </p:cNvPr>
            <p:cNvCxnSpPr/>
            <p:nvPr/>
          </p:nvCxnSpPr>
          <p:spPr>
            <a:xfrm>
              <a:off x="1694381" y="1804909"/>
              <a:ext cx="0" cy="3581400"/>
            </a:xfrm>
            <a:prstGeom prst="line">
              <a:avLst/>
            </a:prstGeom>
            <a:ln w="28575" cap="rnd">
              <a:solidFill>
                <a:schemeClr val="tx1"/>
              </a:solidFill>
              <a:headEnd type="triangle" w="lg" len="lg"/>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978C7E0-5366-4260-A675-419532D8A546}"/>
                </a:ext>
              </a:extLst>
            </p:cNvPr>
            <p:cNvCxnSpPr>
              <a:cxnSpLocks/>
            </p:cNvCxnSpPr>
            <p:nvPr/>
          </p:nvCxnSpPr>
          <p:spPr>
            <a:xfrm flipH="1">
              <a:off x="1709470" y="5386309"/>
              <a:ext cx="5431454" cy="0"/>
            </a:xfrm>
            <a:prstGeom prst="line">
              <a:avLst/>
            </a:prstGeom>
            <a:ln w="28575" cap="rnd">
              <a:solidFill>
                <a:schemeClr val="tx1"/>
              </a:solidFill>
              <a:head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FBAD356E-EFF0-41C8-9B52-EC0ACE1F3F0C}"/>
                </a:ext>
              </a:extLst>
            </p:cNvPr>
            <p:cNvSpPr txBox="1"/>
            <p:nvPr/>
          </p:nvSpPr>
          <p:spPr>
            <a:xfrm>
              <a:off x="3098563" y="5678804"/>
              <a:ext cx="2485873" cy="461665"/>
            </a:xfrm>
            <a:prstGeom prst="rect">
              <a:avLst/>
            </a:prstGeom>
            <a:noFill/>
          </p:spPr>
          <p:txBody>
            <a:bodyPr wrap="none" rtlCol="0">
              <a:spAutoFit/>
            </a:bodyPr>
            <a:lstStyle/>
            <a:p>
              <a:r>
                <a:rPr lang="en-US" sz="2400" dirty="0"/>
                <a:t>Model Parameters</a:t>
              </a:r>
            </a:p>
          </p:txBody>
        </p:sp>
        <p:sp>
          <p:nvSpPr>
            <p:cNvPr id="7" name="TextBox 6">
              <a:extLst>
                <a:ext uri="{FF2B5EF4-FFF2-40B4-BE49-F238E27FC236}">
                  <a16:creationId xmlns:a16="http://schemas.microsoft.com/office/drawing/2014/main" id="{A406804D-0775-4686-87EB-C13B4C7D59D1}"/>
                </a:ext>
              </a:extLst>
            </p:cNvPr>
            <p:cNvSpPr txBox="1"/>
            <p:nvPr/>
          </p:nvSpPr>
          <p:spPr>
            <a:xfrm rot="16200000">
              <a:off x="637350" y="3358942"/>
              <a:ext cx="729430" cy="461665"/>
            </a:xfrm>
            <a:prstGeom prst="rect">
              <a:avLst/>
            </a:prstGeom>
            <a:noFill/>
          </p:spPr>
          <p:txBody>
            <a:bodyPr wrap="none" rtlCol="0">
              <a:spAutoFit/>
            </a:bodyPr>
            <a:lstStyle/>
            <a:p>
              <a:r>
                <a:rPr lang="en-US" sz="2400" dirty="0"/>
                <a:t>Cost</a:t>
              </a:r>
            </a:p>
          </p:txBody>
        </p:sp>
        <p:sp>
          <p:nvSpPr>
            <p:cNvPr id="8" name="Freeform: Shape 7">
              <a:extLst>
                <a:ext uri="{FF2B5EF4-FFF2-40B4-BE49-F238E27FC236}">
                  <a16:creationId xmlns:a16="http://schemas.microsoft.com/office/drawing/2014/main" id="{581ADA56-07D0-4C59-B0AE-297C260A5159}"/>
                </a:ext>
              </a:extLst>
            </p:cNvPr>
            <p:cNvSpPr/>
            <p:nvPr/>
          </p:nvSpPr>
          <p:spPr>
            <a:xfrm>
              <a:off x="2001078" y="1934817"/>
              <a:ext cx="4982818" cy="2560657"/>
            </a:xfrm>
            <a:custGeom>
              <a:avLst/>
              <a:gdLst>
                <a:gd name="connsiteX0" fmla="*/ 0 w 4982818"/>
                <a:gd name="connsiteY0" fmla="*/ 0 h 2560657"/>
                <a:gd name="connsiteX1" fmla="*/ 662609 w 4982818"/>
                <a:gd name="connsiteY1" fmla="*/ 2544418 h 2560657"/>
                <a:gd name="connsiteX2" fmla="*/ 2067339 w 4982818"/>
                <a:gd name="connsiteY2" fmla="*/ 1113183 h 2560657"/>
                <a:gd name="connsiteX3" fmla="*/ 3207026 w 4982818"/>
                <a:gd name="connsiteY3" fmla="*/ 1616766 h 2560657"/>
                <a:gd name="connsiteX4" fmla="*/ 4982818 w 4982818"/>
                <a:gd name="connsiteY4" fmla="*/ 410818 h 2560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818" h="2560657">
                  <a:moveTo>
                    <a:pt x="0" y="0"/>
                  </a:moveTo>
                  <a:cubicBezTo>
                    <a:pt x="159026" y="1179444"/>
                    <a:pt x="318053" y="2358888"/>
                    <a:pt x="662609" y="2544418"/>
                  </a:cubicBezTo>
                  <a:cubicBezTo>
                    <a:pt x="1007165" y="2729948"/>
                    <a:pt x="1643270" y="1267792"/>
                    <a:pt x="2067339" y="1113183"/>
                  </a:cubicBezTo>
                  <a:cubicBezTo>
                    <a:pt x="2491408" y="958574"/>
                    <a:pt x="2721113" y="1733827"/>
                    <a:pt x="3207026" y="1616766"/>
                  </a:cubicBezTo>
                  <a:cubicBezTo>
                    <a:pt x="3692939" y="1499705"/>
                    <a:pt x="4660348" y="602975"/>
                    <a:pt x="4982818" y="410818"/>
                  </a:cubicBezTo>
                </a:path>
              </a:pathLst>
            </a:custGeom>
            <a:noFill/>
            <a:ln w="28575" cap="flat" cmpd="sng" algn="ctr">
              <a:solidFill>
                <a:schemeClr val="tx1"/>
              </a:solidFill>
              <a:prstDash val="solid"/>
            </a:ln>
            <a:effectLst/>
          </p:spPr>
          <p:txBody>
            <a:bodyPr rtlCol="0" anchor="ctr"/>
            <a:lstStyle/>
            <a:p>
              <a:pPr algn="ctr"/>
              <a:endParaRPr lang="en-US" dirty="0"/>
            </a:p>
          </p:txBody>
        </p:sp>
        <p:sp>
          <p:nvSpPr>
            <p:cNvPr id="9" name="Line 167">
              <a:extLst>
                <a:ext uri="{FF2B5EF4-FFF2-40B4-BE49-F238E27FC236}">
                  <a16:creationId xmlns:a16="http://schemas.microsoft.com/office/drawing/2014/main" id="{033C9D62-AC75-4807-AC61-43DFB01942DD}"/>
                </a:ext>
              </a:extLst>
            </p:cNvPr>
            <p:cNvSpPr>
              <a:spLocks noChangeShapeType="1"/>
            </p:cNvSpPr>
            <p:nvPr/>
          </p:nvSpPr>
          <p:spPr bwMode="auto">
            <a:xfrm rot="5400000" flipV="1">
              <a:off x="2767708" y="4559189"/>
              <a:ext cx="306112" cy="355601"/>
            </a:xfrm>
            <a:prstGeom prst="line">
              <a:avLst/>
            </a:prstGeom>
            <a:noFill/>
            <a:ln w="19050">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Rounded Rectangle 149">
              <a:extLst>
                <a:ext uri="{FF2B5EF4-FFF2-40B4-BE49-F238E27FC236}">
                  <a16:creationId xmlns:a16="http://schemas.microsoft.com/office/drawing/2014/main" id="{C2F85B63-0E8C-467F-AAFF-479E689B8F5E}"/>
                </a:ext>
              </a:extLst>
            </p:cNvPr>
            <p:cNvSpPr/>
            <p:nvPr/>
          </p:nvSpPr>
          <p:spPr>
            <a:xfrm>
              <a:off x="3095625" y="4761655"/>
              <a:ext cx="1476375"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latin typeface="Calibri"/>
                  <a:cs typeface="Calibri"/>
                </a:rPr>
                <a:t>Global minimum</a:t>
              </a:r>
            </a:p>
          </p:txBody>
        </p:sp>
        <p:sp>
          <p:nvSpPr>
            <p:cNvPr id="11" name="Line 167">
              <a:extLst>
                <a:ext uri="{FF2B5EF4-FFF2-40B4-BE49-F238E27FC236}">
                  <a16:creationId xmlns:a16="http://schemas.microsoft.com/office/drawing/2014/main" id="{52C2099F-F46C-48D6-A3CD-8BAB7657610F}"/>
                </a:ext>
              </a:extLst>
            </p:cNvPr>
            <p:cNvSpPr>
              <a:spLocks noChangeShapeType="1"/>
            </p:cNvSpPr>
            <p:nvPr/>
          </p:nvSpPr>
          <p:spPr bwMode="auto">
            <a:xfrm rot="5400000" flipV="1">
              <a:off x="5146473" y="3624910"/>
              <a:ext cx="306112" cy="355601"/>
            </a:xfrm>
            <a:prstGeom prst="line">
              <a:avLst/>
            </a:prstGeom>
            <a:noFill/>
            <a:ln w="19050">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 name="Rounded Rectangle 149">
              <a:extLst>
                <a:ext uri="{FF2B5EF4-FFF2-40B4-BE49-F238E27FC236}">
                  <a16:creationId xmlns:a16="http://schemas.microsoft.com/office/drawing/2014/main" id="{F5E418F5-A336-4D24-BE66-E9D547DA8719}"/>
                </a:ext>
              </a:extLst>
            </p:cNvPr>
            <p:cNvSpPr/>
            <p:nvPr/>
          </p:nvSpPr>
          <p:spPr>
            <a:xfrm>
              <a:off x="5474390" y="3827376"/>
              <a:ext cx="1476375"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latin typeface="Calibri"/>
                  <a:cs typeface="Calibri"/>
                </a:rPr>
                <a:t>Local minimum</a:t>
              </a:r>
            </a:p>
          </p:txBody>
        </p:sp>
      </p:grpSp>
    </p:spTree>
    <p:extLst>
      <p:ext uri="{BB962C8B-B14F-4D97-AF65-F5344CB8AC3E}">
        <p14:creationId xmlns:p14="http://schemas.microsoft.com/office/powerpoint/2010/main" val="3054187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4AEE3-B4C3-4FDE-A87C-C22C402F5DBE}"/>
              </a:ext>
            </a:extLst>
          </p:cNvPr>
          <p:cNvSpPr>
            <a:spLocks noGrp="1"/>
          </p:cNvSpPr>
          <p:nvPr>
            <p:ph type="title"/>
          </p:nvPr>
        </p:nvSpPr>
        <p:spPr/>
        <p:txBody>
          <a:bodyPr/>
          <a:lstStyle/>
          <a:p>
            <a:r>
              <a:rPr lang="en-US" dirty="0"/>
              <a:t>Small Learning Rate</a:t>
            </a:r>
          </a:p>
        </p:txBody>
      </p:sp>
      <p:sp>
        <p:nvSpPr>
          <p:cNvPr id="3" name="Slide Number Placeholder 2">
            <a:extLst>
              <a:ext uri="{FF2B5EF4-FFF2-40B4-BE49-F238E27FC236}">
                <a16:creationId xmlns:a16="http://schemas.microsoft.com/office/drawing/2014/main" id="{E0FF12F4-3EB4-4627-A5E8-07D34162A5D9}"/>
              </a:ext>
            </a:extLst>
          </p:cNvPr>
          <p:cNvSpPr>
            <a:spLocks noGrp="1"/>
          </p:cNvSpPr>
          <p:nvPr>
            <p:ph type="sldNum" sz="quarter" idx="12"/>
          </p:nvPr>
        </p:nvSpPr>
        <p:spPr/>
        <p:txBody>
          <a:bodyPr/>
          <a:lstStyle/>
          <a:p>
            <a:fld id="{A8160BDD-7155-D744-B749-9730458604AD}" type="slidenum">
              <a:rPr lang="en-US" smtClean="0"/>
              <a:t>37</a:t>
            </a:fld>
            <a:endParaRPr lang="en-US" dirty="0"/>
          </a:p>
        </p:txBody>
      </p:sp>
      <p:grpSp>
        <p:nvGrpSpPr>
          <p:cNvPr id="36" name="Group 35">
            <a:extLst>
              <a:ext uri="{FF2B5EF4-FFF2-40B4-BE49-F238E27FC236}">
                <a16:creationId xmlns:a16="http://schemas.microsoft.com/office/drawing/2014/main" id="{B685564D-C0D1-4DAD-A2E6-18DBDCF07791}"/>
              </a:ext>
            </a:extLst>
          </p:cNvPr>
          <p:cNvGrpSpPr/>
          <p:nvPr/>
        </p:nvGrpSpPr>
        <p:grpSpPr>
          <a:xfrm>
            <a:off x="771232" y="1804909"/>
            <a:ext cx="6369692" cy="4335560"/>
            <a:chOff x="771232" y="1804909"/>
            <a:chExt cx="6369692" cy="4335560"/>
          </a:xfrm>
        </p:grpSpPr>
        <p:cxnSp>
          <p:nvCxnSpPr>
            <p:cNvPr id="14" name="Straight Connector 13">
              <a:extLst>
                <a:ext uri="{FF2B5EF4-FFF2-40B4-BE49-F238E27FC236}">
                  <a16:creationId xmlns:a16="http://schemas.microsoft.com/office/drawing/2014/main" id="{4A4520DC-8F22-466C-B617-7937E7580275}"/>
                </a:ext>
              </a:extLst>
            </p:cNvPr>
            <p:cNvCxnSpPr/>
            <p:nvPr/>
          </p:nvCxnSpPr>
          <p:spPr>
            <a:xfrm>
              <a:off x="1694381" y="1804909"/>
              <a:ext cx="0" cy="3581400"/>
            </a:xfrm>
            <a:prstGeom prst="line">
              <a:avLst/>
            </a:prstGeom>
            <a:ln w="28575" cap="rnd">
              <a:solidFill>
                <a:schemeClr val="tx1"/>
              </a:solidFill>
              <a:headEnd type="triangle" w="lg" len="lg"/>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25BDA84-2B86-4CA4-8385-C0D53462AD47}"/>
                </a:ext>
              </a:extLst>
            </p:cNvPr>
            <p:cNvCxnSpPr>
              <a:cxnSpLocks/>
            </p:cNvCxnSpPr>
            <p:nvPr/>
          </p:nvCxnSpPr>
          <p:spPr>
            <a:xfrm flipH="1">
              <a:off x="1709470" y="5386309"/>
              <a:ext cx="5431454" cy="0"/>
            </a:xfrm>
            <a:prstGeom prst="line">
              <a:avLst/>
            </a:prstGeom>
            <a:ln w="28575" cap="rnd">
              <a:solidFill>
                <a:schemeClr val="tx1"/>
              </a:solidFill>
              <a:headEnd type="triangle" w="lg" len="lg"/>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1C8D048-5DD4-41AE-961C-BE6542401320}"/>
                </a:ext>
              </a:extLst>
            </p:cNvPr>
            <p:cNvSpPr txBox="1"/>
            <p:nvPr/>
          </p:nvSpPr>
          <p:spPr>
            <a:xfrm>
              <a:off x="3098563" y="5678804"/>
              <a:ext cx="2485873" cy="461665"/>
            </a:xfrm>
            <a:prstGeom prst="rect">
              <a:avLst/>
            </a:prstGeom>
            <a:noFill/>
          </p:spPr>
          <p:txBody>
            <a:bodyPr wrap="none" rtlCol="0">
              <a:spAutoFit/>
            </a:bodyPr>
            <a:lstStyle/>
            <a:p>
              <a:r>
                <a:rPr lang="en-US" sz="2400" dirty="0"/>
                <a:t>Model Parameters</a:t>
              </a:r>
            </a:p>
          </p:txBody>
        </p:sp>
        <p:sp>
          <p:nvSpPr>
            <p:cNvPr id="17" name="TextBox 16">
              <a:extLst>
                <a:ext uri="{FF2B5EF4-FFF2-40B4-BE49-F238E27FC236}">
                  <a16:creationId xmlns:a16="http://schemas.microsoft.com/office/drawing/2014/main" id="{F9EC1A3D-8D1B-4C7F-A289-24F3A8191301}"/>
                </a:ext>
              </a:extLst>
            </p:cNvPr>
            <p:cNvSpPr txBox="1"/>
            <p:nvPr/>
          </p:nvSpPr>
          <p:spPr>
            <a:xfrm rot="16200000">
              <a:off x="637350" y="3358942"/>
              <a:ext cx="729430" cy="461665"/>
            </a:xfrm>
            <a:prstGeom prst="rect">
              <a:avLst/>
            </a:prstGeom>
            <a:noFill/>
          </p:spPr>
          <p:txBody>
            <a:bodyPr wrap="none" rtlCol="0">
              <a:spAutoFit/>
            </a:bodyPr>
            <a:lstStyle/>
            <a:p>
              <a:r>
                <a:rPr lang="en-US" sz="2400" dirty="0"/>
                <a:t>Cost</a:t>
              </a:r>
            </a:p>
          </p:txBody>
        </p:sp>
        <p:sp>
          <p:nvSpPr>
            <p:cNvPr id="18" name="Freeform: Shape 17">
              <a:extLst>
                <a:ext uri="{FF2B5EF4-FFF2-40B4-BE49-F238E27FC236}">
                  <a16:creationId xmlns:a16="http://schemas.microsoft.com/office/drawing/2014/main" id="{48BAF358-8854-4A64-AD0A-1762D695DB69}"/>
                </a:ext>
              </a:extLst>
            </p:cNvPr>
            <p:cNvSpPr/>
            <p:nvPr/>
          </p:nvSpPr>
          <p:spPr>
            <a:xfrm>
              <a:off x="2155865" y="2090554"/>
              <a:ext cx="4635795" cy="3009016"/>
            </a:xfrm>
            <a:custGeom>
              <a:avLst/>
              <a:gdLst>
                <a:gd name="connsiteX0" fmla="*/ 0 w 4614530"/>
                <a:gd name="connsiteY0" fmla="*/ 0 h 2998439"/>
                <a:gd name="connsiteX1" fmla="*/ 2190307 w 4614530"/>
                <a:gd name="connsiteY1" fmla="*/ 2998382 h 2998439"/>
                <a:gd name="connsiteX2" fmla="*/ 4614530 w 4614530"/>
                <a:gd name="connsiteY2" fmla="*/ 63796 h 2998439"/>
                <a:gd name="connsiteX0" fmla="*/ 0 w 4614530"/>
                <a:gd name="connsiteY0" fmla="*/ 0 h 3009071"/>
                <a:gd name="connsiteX1" fmla="*/ 2254103 w 4614530"/>
                <a:gd name="connsiteY1" fmla="*/ 3009015 h 3009071"/>
                <a:gd name="connsiteX2" fmla="*/ 4614530 w 4614530"/>
                <a:gd name="connsiteY2" fmla="*/ 63796 h 3009071"/>
                <a:gd name="connsiteX0" fmla="*/ 0 w 4635795"/>
                <a:gd name="connsiteY0" fmla="*/ 0 h 3009016"/>
                <a:gd name="connsiteX1" fmla="*/ 2254103 w 4635795"/>
                <a:gd name="connsiteY1" fmla="*/ 3009015 h 3009016"/>
                <a:gd name="connsiteX2" fmla="*/ 4635795 w 4635795"/>
                <a:gd name="connsiteY2" fmla="*/ 10633 h 3009016"/>
              </a:gdLst>
              <a:ahLst/>
              <a:cxnLst>
                <a:cxn ang="0">
                  <a:pos x="connsiteX0" y="connsiteY0"/>
                </a:cxn>
                <a:cxn ang="0">
                  <a:pos x="connsiteX1" y="connsiteY1"/>
                </a:cxn>
                <a:cxn ang="0">
                  <a:pos x="connsiteX2" y="connsiteY2"/>
                </a:cxn>
              </a:cxnLst>
              <a:rect l="l" t="t" r="r" b="b"/>
              <a:pathLst>
                <a:path w="4635795" h="3009016">
                  <a:moveTo>
                    <a:pt x="0" y="0"/>
                  </a:moveTo>
                  <a:cubicBezTo>
                    <a:pt x="710609" y="1493874"/>
                    <a:pt x="1481471" y="3007243"/>
                    <a:pt x="2254103" y="3009015"/>
                  </a:cubicBezTo>
                  <a:cubicBezTo>
                    <a:pt x="3026735" y="3010787"/>
                    <a:pt x="3808227" y="1483242"/>
                    <a:pt x="4635795" y="10633"/>
                  </a:cubicBezTo>
                </a:path>
              </a:pathLst>
            </a:custGeom>
            <a:noFill/>
            <a:ln w="28575" cap="flat" cmpd="sng" algn="ctr">
              <a:solidFill>
                <a:schemeClr val="tx1"/>
              </a:solidFill>
              <a:prstDash val="solid"/>
            </a:ln>
            <a:effectLst/>
          </p:spPr>
          <p:txBody>
            <a:bodyPr rtlCol="0" anchor="ctr"/>
            <a:lstStyle/>
            <a:p>
              <a:pPr algn="ctr"/>
              <a:endParaRPr lang="en-US" dirty="0"/>
            </a:p>
          </p:txBody>
        </p:sp>
        <p:sp>
          <p:nvSpPr>
            <p:cNvPr id="19" name="Oval 18">
              <a:extLst>
                <a:ext uri="{FF2B5EF4-FFF2-40B4-BE49-F238E27FC236}">
                  <a16:creationId xmlns:a16="http://schemas.microsoft.com/office/drawing/2014/main" id="{FEDFBC24-671F-4406-9658-31A49EB1ADE0}"/>
                </a:ext>
              </a:extLst>
            </p:cNvPr>
            <p:cNvSpPr>
              <a:spLocks noChangeAspect="1"/>
            </p:cNvSpPr>
            <p:nvPr/>
          </p:nvSpPr>
          <p:spPr>
            <a:xfrm>
              <a:off x="2310586" y="2518809"/>
              <a:ext cx="201168" cy="202017"/>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0" name="Oval 19">
              <a:extLst>
                <a:ext uri="{FF2B5EF4-FFF2-40B4-BE49-F238E27FC236}">
                  <a16:creationId xmlns:a16="http://schemas.microsoft.com/office/drawing/2014/main" id="{27DE001F-09CF-46BC-8D8C-57C056851C99}"/>
                </a:ext>
              </a:extLst>
            </p:cNvPr>
            <p:cNvSpPr>
              <a:spLocks noChangeAspect="1"/>
            </p:cNvSpPr>
            <p:nvPr/>
          </p:nvSpPr>
          <p:spPr>
            <a:xfrm>
              <a:off x="2411170" y="2720826"/>
              <a:ext cx="201168" cy="202017"/>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1" name="Oval 20">
              <a:extLst>
                <a:ext uri="{FF2B5EF4-FFF2-40B4-BE49-F238E27FC236}">
                  <a16:creationId xmlns:a16="http://schemas.microsoft.com/office/drawing/2014/main" id="{5CDAFE4E-933D-4CF0-B867-A8FCB2AE41B6}"/>
                </a:ext>
              </a:extLst>
            </p:cNvPr>
            <p:cNvSpPr>
              <a:spLocks noChangeAspect="1"/>
            </p:cNvSpPr>
            <p:nvPr/>
          </p:nvSpPr>
          <p:spPr>
            <a:xfrm>
              <a:off x="2511754" y="2929044"/>
              <a:ext cx="201168" cy="202017"/>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2" name="Oval 21">
              <a:extLst>
                <a:ext uri="{FF2B5EF4-FFF2-40B4-BE49-F238E27FC236}">
                  <a16:creationId xmlns:a16="http://schemas.microsoft.com/office/drawing/2014/main" id="{7D376D81-1B4D-4065-9D99-D19EBBC023DE}"/>
                </a:ext>
              </a:extLst>
            </p:cNvPr>
            <p:cNvSpPr>
              <a:spLocks noChangeAspect="1"/>
            </p:cNvSpPr>
            <p:nvPr/>
          </p:nvSpPr>
          <p:spPr>
            <a:xfrm>
              <a:off x="2629674" y="3142696"/>
              <a:ext cx="201168" cy="202017"/>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3" name="Oval 22">
              <a:extLst>
                <a:ext uri="{FF2B5EF4-FFF2-40B4-BE49-F238E27FC236}">
                  <a16:creationId xmlns:a16="http://schemas.microsoft.com/office/drawing/2014/main" id="{67489935-1AA4-414B-A97C-55A12CD7152E}"/>
                </a:ext>
              </a:extLst>
            </p:cNvPr>
            <p:cNvSpPr>
              <a:spLocks noChangeAspect="1"/>
            </p:cNvSpPr>
            <p:nvPr/>
          </p:nvSpPr>
          <p:spPr>
            <a:xfrm>
              <a:off x="2730258" y="3356348"/>
              <a:ext cx="201168" cy="202017"/>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4" name="Oval 23">
              <a:extLst>
                <a:ext uri="{FF2B5EF4-FFF2-40B4-BE49-F238E27FC236}">
                  <a16:creationId xmlns:a16="http://schemas.microsoft.com/office/drawing/2014/main" id="{926105C0-8A89-41D1-B867-0B46B65B6A86}"/>
                </a:ext>
              </a:extLst>
            </p:cNvPr>
            <p:cNvSpPr>
              <a:spLocks noChangeAspect="1"/>
            </p:cNvSpPr>
            <p:nvPr/>
          </p:nvSpPr>
          <p:spPr>
            <a:xfrm>
              <a:off x="2846796" y="3558365"/>
              <a:ext cx="201168" cy="202017"/>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5" name="Oval 24">
              <a:extLst>
                <a:ext uri="{FF2B5EF4-FFF2-40B4-BE49-F238E27FC236}">
                  <a16:creationId xmlns:a16="http://schemas.microsoft.com/office/drawing/2014/main" id="{2E5F1FF9-A255-4538-9844-FF0AFC76E3EA}"/>
                </a:ext>
              </a:extLst>
            </p:cNvPr>
            <p:cNvSpPr>
              <a:spLocks noChangeAspect="1"/>
            </p:cNvSpPr>
            <p:nvPr/>
          </p:nvSpPr>
          <p:spPr>
            <a:xfrm>
              <a:off x="2960557" y="3752473"/>
              <a:ext cx="201168" cy="202017"/>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6" name="Freeform: Shape 25">
              <a:extLst>
                <a:ext uri="{FF2B5EF4-FFF2-40B4-BE49-F238E27FC236}">
                  <a16:creationId xmlns:a16="http://schemas.microsoft.com/office/drawing/2014/main" id="{577520EC-8DDB-41BC-A9F2-CD09526749BF}"/>
                </a:ext>
              </a:extLst>
            </p:cNvPr>
            <p:cNvSpPr/>
            <p:nvPr/>
          </p:nvSpPr>
          <p:spPr>
            <a:xfrm>
              <a:off x="2495550" y="2555875"/>
              <a:ext cx="108255" cy="184150"/>
            </a:xfrm>
            <a:custGeom>
              <a:avLst/>
              <a:gdLst>
                <a:gd name="connsiteX0" fmla="*/ 0 w 108255"/>
                <a:gd name="connsiteY0" fmla="*/ 0 h 184150"/>
                <a:gd name="connsiteX1" fmla="*/ 104775 w 108255"/>
                <a:gd name="connsiteY1" fmla="*/ 79375 h 184150"/>
                <a:gd name="connsiteX2" fmla="*/ 73025 w 108255"/>
                <a:gd name="connsiteY2" fmla="*/ 184150 h 184150"/>
              </a:gdLst>
              <a:ahLst/>
              <a:cxnLst>
                <a:cxn ang="0">
                  <a:pos x="connsiteX0" y="connsiteY0"/>
                </a:cxn>
                <a:cxn ang="0">
                  <a:pos x="connsiteX1" y="connsiteY1"/>
                </a:cxn>
                <a:cxn ang="0">
                  <a:pos x="connsiteX2" y="connsiteY2"/>
                </a:cxn>
              </a:cxnLst>
              <a:rect l="l" t="t" r="r" b="b"/>
              <a:pathLst>
                <a:path w="108255" h="184150">
                  <a:moveTo>
                    <a:pt x="0" y="0"/>
                  </a:moveTo>
                  <a:cubicBezTo>
                    <a:pt x="46302" y="24341"/>
                    <a:pt x="92604" y="48683"/>
                    <a:pt x="104775" y="79375"/>
                  </a:cubicBezTo>
                  <a:cubicBezTo>
                    <a:pt x="116946" y="110067"/>
                    <a:pt x="94985" y="147108"/>
                    <a:pt x="73025" y="184150"/>
                  </a:cubicBezTo>
                </a:path>
              </a:pathLst>
            </a:custGeom>
            <a:noFill/>
            <a:ln w="15875" cap="flat" cmpd="sng" algn="ctr">
              <a:solidFill>
                <a:srgbClr val="C00000"/>
              </a:solidFill>
              <a:prstDash val="solid"/>
              <a:tailEnd type="triangle"/>
            </a:ln>
            <a:effectLst/>
          </p:spPr>
          <p:txBody>
            <a:bodyPr rtlCol="0" anchor="ctr"/>
            <a:lstStyle/>
            <a:p>
              <a:pPr algn="ctr"/>
              <a:endParaRPr lang="en-US" dirty="0"/>
            </a:p>
          </p:txBody>
        </p:sp>
        <p:sp>
          <p:nvSpPr>
            <p:cNvPr id="27" name="Freeform: Shape 26">
              <a:extLst>
                <a:ext uri="{FF2B5EF4-FFF2-40B4-BE49-F238E27FC236}">
                  <a16:creationId xmlns:a16="http://schemas.microsoft.com/office/drawing/2014/main" id="{4ECCF2E1-F912-4894-9520-04A5F237987E}"/>
                </a:ext>
              </a:extLst>
            </p:cNvPr>
            <p:cNvSpPr/>
            <p:nvPr/>
          </p:nvSpPr>
          <p:spPr>
            <a:xfrm>
              <a:off x="2597150" y="2771775"/>
              <a:ext cx="98312" cy="187325"/>
            </a:xfrm>
            <a:custGeom>
              <a:avLst/>
              <a:gdLst>
                <a:gd name="connsiteX0" fmla="*/ 0 w 98312"/>
                <a:gd name="connsiteY0" fmla="*/ 0 h 187325"/>
                <a:gd name="connsiteX1" fmla="*/ 92075 w 98312"/>
                <a:gd name="connsiteY1" fmla="*/ 47625 h 187325"/>
                <a:gd name="connsiteX2" fmla="*/ 82550 w 98312"/>
                <a:gd name="connsiteY2" fmla="*/ 187325 h 187325"/>
              </a:gdLst>
              <a:ahLst/>
              <a:cxnLst>
                <a:cxn ang="0">
                  <a:pos x="connsiteX0" y="connsiteY0"/>
                </a:cxn>
                <a:cxn ang="0">
                  <a:pos x="connsiteX1" y="connsiteY1"/>
                </a:cxn>
                <a:cxn ang="0">
                  <a:pos x="connsiteX2" y="connsiteY2"/>
                </a:cxn>
              </a:cxnLst>
              <a:rect l="l" t="t" r="r" b="b"/>
              <a:pathLst>
                <a:path w="98312" h="187325">
                  <a:moveTo>
                    <a:pt x="0" y="0"/>
                  </a:moveTo>
                  <a:cubicBezTo>
                    <a:pt x="39158" y="8202"/>
                    <a:pt x="78317" y="16404"/>
                    <a:pt x="92075" y="47625"/>
                  </a:cubicBezTo>
                  <a:cubicBezTo>
                    <a:pt x="105833" y="78846"/>
                    <a:pt x="94191" y="133085"/>
                    <a:pt x="82550" y="187325"/>
                  </a:cubicBezTo>
                </a:path>
              </a:pathLst>
            </a:custGeom>
            <a:noFill/>
            <a:ln w="15875" cap="flat" cmpd="sng" algn="ctr">
              <a:solidFill>
                <a:srgbClr val="C00000"/>
              </a:solidFill>
              <a:prstDash val="solid"/>
              <a:tailEnd type="triangle"/>
            </a:ln>
            <a:effectLst/>
          </p:spPr>
          <p:txBody>
            <a:bodyPr rtlCol="0" anchor="ctr"/>
            <a:lstStyle/>
            <a:p>
              <a:pPr algn="ctr"/>
              <a:endParaRPr lang="en-US" dirty="0"/>
            </a:p>
          </p:txBody>
        </p:sp>
        <p:sp>
          <p:nvSpPr>
            <p:cNvPr id="28" name="Freeform: Shape 27">
              <a:extLst>
                <a:ext uri="{FF2B5EF4-FFF2-40B4-BE49-F238E27FC236}">
                  <a16:creationId xmlns:a16="http://schemas.microsoft.com/office/drawing/2014/main" id="{494C7212-122F-4C74-AEDB-31E196762DFE}"/>
                </a:ext>
              </a:extLst>
            </p:cNvPr>
            <p:cNvSpPr/>
            <p:nvPr/>
          </p:nvSpPr>
          <p:spPr>
            <a:xfrm>
              <a:off x="2701925" y="2984500"/>
              <a:ext cx="100438" cy="174625"/>
            </a:xfrm>
            <a:custGeom>
              <a:avLst/>
              <a:gdLst>
                <a:gd name="connsiteX0" fmla="*/ 0 w 100438"/>
                <a:gd name="connsiteY0" fmla="*/ 0 h 174625"/>
                <a:gd name="connsiteX1" fmla="*/ 95250 w 100438"/>
                <a:gd name="connsiteY1" fmla="*/ 60325 h 174625"/>
                <a:gd name="connsiteX2" fmla="*/ 79375 w 100438"/>
                <a:gd name="connsiteY2" fmla="*/ 174625 h 174625"/>
              </a:gdLst>
              <a:ahLst/>
              <a:cxnLst>
                <a:cxn ang="0">
                  <a:pos x="connsiteX0" y="connsiteY0"/>
                </a:cxn>
                <a:cxn ang="0">
                  <a:pos x="connsiteX1" y="connsiteY1"/>
                </a:cxn>
                <a:cxn ang="0">
                  <a:pos x="connsiteX2" y="connsiteY2"/>
                </a:cxn>
              </a:cxnLst>
              <a:rect l="l" t="t" r="r" b="b"/>
              <a:pathLst>
                <a:path w="100438" h="174625">
                  <a:moveTo>
                    <a:pt x="0" y="0"/>
                  </a:moveTo>
                  <a:cubicBezTo>
                    <a:pt x="41010" y="15610"/>
                    <a:pt x="82021" y="31221"/>
                    <a:pt x="95250" y="60325"/>
                  </a:cubicBezTo>
                  <a:cubicBezTo>
                    <a:pt x="108479" y="89429"/>
                    <a:pt x="93927" y="132027"/>
                    <a:pt x="79375" y="174625"/>
                  </a:cubicBezTo>
                </a:path>
              </a:pathLst>
            </a:custGeom>
            <a:noFill/>
            <a:ln w="15875" cap="flat" cmpd="sng" algn="ctr">
              <a:solidFill>
                <a:srgbClr val="C00000"/>
              </a:solidFill>
              <a:prstDash val="solid"/>
              <a:tailEnd type="triangle"/>
            </a:ln>
            <a:effectLst/>
          </p:spPr>
          <p:txBody>
            <a:bodyPr rtlCol="0" anchor="ctr"/>
            <a:lstStyle/>
            <a:p>
              <a:pPr algn="ctr"/>
              <a:endParaRPr lang="en-US" dirty="0"/>
            </a:p>
          </p:txBody>
        </p:sp>
        <p:sp>
          <p:nvSpPr>
            <p:cNvPr id="29" name="Freeform: Shape 28">
              <a:extLst>
                <a:ext uri="{FF2B5EF4-FFF2-40B4-BE49-F238E27FC236}">
                  <a16:creationId xmlns:a16="http://schemas.microsoft.com/office/drawing/2014/main" id="{ADF5D4AC-0125-4F23-8084-22B29D2FEFA0}"/>
                </a:ext>
              </a:extLst>
            </p:cNvPr>
            <p:cNvSpPr/>
            <p:nvPr/>
          </p:nvSpPr>
          <p:spPr>
            <a:xfrm>
              <a:off x="2813050" y="3181350"/>
              <a:ext cx="101097" cy="196850"/>
            </a:xfrm>
            <a:custGeom>
              <a:avLst/>
              <a:gdLst>
                <a:gd name="connsiteX0" fmla="*/ 0 w 101097"/>
                <a:gd name="connsiteY0" fmla="*/ 0 h 196850"/>
                <a:gd name="connsiteX1" fmla="*/ 98425 w 101097"/>
                <a:gd name="connsiteY1" fmla="*/ 73025 h 196850"/>
                <a:gd name="connsiteX2" fmla="*/ 63500 w 101097"/>
                <a:gd name="connsiteY2" fmla="*/ 196850 h 196850"/>
              </a:gdLst>
              <a:ahLst/>
              <a:cxnLst>
                <a:cxn ang="0">
                  <a:pos x="connsiteX0" y="connsiteY0"/>
                </a:cxn>
                <a:cxn ang="0">
                  <a:pos x="connsiteX1" y="connsiteY1"/>
                </a:cxn>
                <a:cxn ang="0">
                  <a:pos x="connsiteX2" y="connsiteY2"/>
                </a:cxn>
              </a:cxnLst>
              <a:rect l="l" t="t" r="r" b="b"/>
              <a:pathLst>
                <a:path w="101097" h="196850">
                  <a:moveTo>
                    <a:pt x="0" y="0"/>
                  </a:moveTo>
                  <a:cubicBezTo>
                    <a:pt x="43921" y="20108"/>
                    <a:pt x="87842" y="40217"/>
                    <a:pt x="98425" y="73025"/>
                  </a:cubicBezTo>
                  <a:cubicBezTo>
                    <a:pt x="109008" y="105833"/>
                    <a:pt x="86254" y="151341"/>
                    <a:pt x="63500" y="196850"/>
                  </a:cubicBezTo>
                </a:path>
              </a:pathLst>
            </a:custGeom>
            <a:noFill/>
            <a:ln w="15875" cap="flat" cmpd="sng" algn="ctr">
              <a:solidFill>
                <a:srgbClr val="C00000"/>
              </a:solidFill>
              <a:prstDash val="solid"/>
              <a:tailEnd type="triangle"/>
            </a:ln>
            <a:effectLst/>
          </p:spPr>
          <p:txBody>
            <a:bodyPr rtlCol="0" anchor="ctr"/>
            <a:lstStyle/>
            <a:p>
              <a:pPr algn="ctr"/>
              <a:endParaRPr lang="en-US" dirty="0"/>
            </a:p>
          </p:txBody>
        </p:sp>
        <p:sp>
          <p:nvSpPr>
            <p:cNvPr id="30" name="Freeform: Shape 29">
              <a:extLst>
                <a:ext uri="{FF2B5EF4-FFF2-40B4-BE49-F238E27FC236}">
                  <a16:creationId xmlns:a16="http://schemas.microsoft.com/office/drawing/2014/main" id="{C672B768-CD13-4891-8A80-936FBEEE58D1}"/>
                </a:ext>
              </a:extLst>
            </p:cNvPr>
            <p:cNvSpPr/>
            <p:nvPr/>
          </p:nvSpPr>
          <p:spPr>
            <a:xfrm>
              <a:off x="2917825" y="3400425"/>
              <a:ext cx="103888" cy="177800"/>
            </a:xfrm>
            <a:custGeom>
              <a:avLst/>
              <a:gdLst>
                <a:gd name="connsiteX0" fmla="*/ 0 w 103888"/>
                <a:gd name="connsiteY0" fmla="*/ 0 h 177800"/>
                <a:gd name="connsiteX1" fmla="*/ 98425 w 103888"/>
                <a:gd name="connsiteY1" fmla="*/ 50800 h 177800"/>
                <a:gd name="connsiteX2" fmla="*/ 82550 w 103888"/>
                <a:gd name="connsiteY2" fmla="*/ 177800 h 177800"/>
              </a:gdLst>
              <a:ahLst/>
              <a:cxnLst>
                <a:cxn ang="0">
                  <a:pos x="connsiteX0" y="connsiteY0"/>
                </a:cxn>
                <a:cxn ang="0">
                  <a:pos x="connsiteX1" y="connsiteY1"/>
                </a:cxn>
                <a:cxn ang="0">
                  <a:pos x="connsiteX2" y="connsiteY2"/>
                </a:cxn>
              </a:cxnLst>
              <a:rect l="l" t="t" r="r" b="b"/>
              <a:pathLst>
                <a:path w="103888" h="177800">
                  <a:moveTo>
                    <a:pt x="0" y="0"/>
                  </a:moveTo>
                  <a:cubicBezTo>
                    <a:pt x="42333" y="10583"/>
                    <a:pt x="84667" y="21167"/>
                    <a:pt x="98425" y="50800"/>
                  </a:cubicBezTo>
                  <a:cubicBezTo>
                    <a:pt x="112183" y="80433"/>
                    <a:pt x="97366" y="129116"/>
                    <a:pt x="82550" y="177800"/>
                  </a:cubicBezTo>
                </a:path>
              </a:pathLst>
            </a:custGeom>
            <a:noFill/>
            <a:ln w="15875" cap="flat" cmpd="sng" algn="ctr">
              <a:solidFill>
                <a:srgbClr val="C00000"/>
              </a:solidFill>
              <a:prstDash val="solid"/>
              <a:tailEnd type="triangle"/>
            </a:ln>
            <a:effectLst/>
          </p:spPr>
          <p:txBody>
            <a:bodyPr rtlCol="0" anchor="ctr"/>
            <a:lstStyle/>
            <a:p>
              <a:pPr algn="ctr"/>
              <a:endParaRPr lang="en-US" dirty="0"/>
            </a:p>
          </p:txBody>
        </p:sp>
        <p:sp>
          <p:nvSpPr>
            <p:cNvPr id="31" name="Freeform: Shape 30">
              <a:extLst>
                <a:ext uri="{FF2B5EF4-FFF2-40B4-BE49-F238E27FC236}">
                  <a16:creationId xmlns:a16="http://schemas.microsoft.com/office/drawing/2014/main" id="{0EAB7F43-D040-47FB-8341-2D0E5DF1A554}"/>
                </a:ext>
              </a:extLst>
            </p:cNvPr>
            <p:cNvSpPr/>
            <p:nvPr/>
          </p:nvSpPr>
          <p:spPr>
            <a:xfrm>
              <a:off x="3032125" y="3597275"/>
              <a:ext cx="109511" cy="180975"/>
            </a:xfrm>
            <a:custGeom>
              <a:avLst/>
              <a:gdLst>
                <a:gd name="connsiteX0" fmla="*/ 0 w 109511"/>
                <a:gd name="connsiteY0" fmla="*/ 0 h 180975"/>
                <a:gd name="connsiteX1" fmla="*/ 101600 w 109511"/>
                <a:gd name="connsiteY1" fmla="*/ 60325 h 180975"/>
                <a:gd name="connsiteX2" fmla="*/ 95250 w 109511"/>
                <a:gd name="connsiteY2" fmla="*/ 180975 h 180975"/>
              </a:gdLst>
              <a:ahLst/>
              <a:cxnLst>
                <a:cxn ang="0">
                  <a:pos x="connsiteX0" y="connsiteY0"/>
                </a:cxn>
                <a:cxn ang="0">
                  <a:pos x="connsiteX1" y="connsiteY1"/>
                </a:cxn>
                <a:cxn ang="0">
                  <a:pos x="connsiteX2" y="connsiteY2"/>
                </a:cxn>
              </a:cxnLst>
              <a:rect l="l" t="t" r="r" b="b"/>
              <a:pathLst>
                <a:path w="109511" h="180975">
                  <a:moveTo>
                    <a:pt x="0" y="0"/>
                  </a:moveTo>
                  <a:cubicBezTo>
                    <a:pt x="42862" y="15081"/>
                    <a:pt x="85725" y="30163"/>
                    <a:pt x="101600" y="60325"/>
                  </a:cubicBezTo>
                  <a:cubicBezTo>
                    <a:pt x="117475" y="90487"/>
                    <a:pt x="106362" y="135731"/>
                    <a:pt x="95250" y="180975"/>
                  </a:cubicBezTo>
                </a:path>
              </a:pathLst>
            </a:custGeom>
            <a:noFill/>
            <a:ln w="15875" cap="flat" cmpd="sng" algn="ctr">
              <a:solidFill>
                <a:srgbClr val="C00000"/>
              </a:solidFill>
              <a:prstDash val="solid"/>
              <a:tailEnd type="triangle"/>
            </a:ln>
            <a:effectLst/>
          </p:spPr>
          <p:txBody>
            <a:bodyPr rtlCol="0" anchor="ctr"/>
            <a:lstStyle/>
            <a:p>
              <a:pPr algn="ctr"/>
              <a:endParaRPr lang="en-US" dirty="0"/>
            </a:p>
          </p:txBody>
        </p:sp>
        <p:sp>
          <p:nvSpPr>
            <p:cNvPr id="32" name="Line 167">
              <a:extLst>
                <a:ext uri="{FF2B5EF4-FFF2-40B4-BE49-F238E27FC236}">
                  <a16:creationId xmlns:a16="http://schemas.microsoft.com/office/drawing/2014/main" id="{2C70470E-23B8-4704-A7B1-30D658A1CD59}"/>
                </a:ext>
              </a:extLst>
            </p:cNvPr>
            <p:cNvSpPr>
              <a:spLocks noChangeShapeType="1"/>
            </p:cNvSpPr>
            <p:nvPr/>
          </p:nvSpPr>
          <p:spPr bwMode="auto">
            <a:xfrm rot="5400000" flipH="1" flipV="1">
              <a:off x="2404214" y="2117078"/>
              <a:ext cx="460079" cy="333376"/>
            </a:xfrm>
            <a:prstGeom prst="line">
              <a:avLst/>
            </a:prstGeom>
            <a:noFill/>
            <a:ln w="19050">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Rounded Rectangle 149">
              <a:extLst>
                <a:ext uri="{FF2B5EF4-FFF2-40B4-BE49-F238E27FC236}">
                  <a16:creationId xmlns:a16="http://schemas.microsoft.com/office/drawing/2014/main" id="{D3C76192-6CBD-4AD6-AD4C-033CC6F1C77B}"/>
                </a:ext>
              </a:extLst>
            </p:cNvPr>
            <p:cNvSpPr/>
            <p:nvPr/>
          </p:nvSpPr>
          <p:spPr>
            <a:xfrm>
              <a:off x="2493337" y="1855091"/>
              <a:ext cx="1084769"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latin typeface="Calibri"/>
                  <a:cs typeface="Calibri"/>
                </a:rPr>
                <a:t>Start value</a:t>
              </a:r>
            </a:p>
          </p:txBody>
        </p:sp>
      </p:grpSp>
    </p:spTree>
    <p:extLst>
      <p:ext uri="{BB962C8B-B14F-4D97-AF65-F5344CB8AC3E}">
        <p14:creationId xmlns:p14="http://schemas.microsoft.com/office/powerpoint/2010/main" val="3664347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E6F0F-BD25-406D-9959-131CFE048BD3}"/>
              </a:ext>
            </a:extLst>
          </p:cNvPr>
          <p:cNvSpPr>
            <a:spLocks noGrp="1"/>
          </p:cNvSpPr>
          <p:nvPr>
            <p:ph type="title"/>
          </p:nvPr>
        </p:nvSpPr>
        <p:spPr/>
        <p:txBody>
          <a:bodyPr/>
          <a:lstStyle/>
          <a:p>
            <a:r>
              <a:rPr lang="en-US" dirty="0"/>
              <a:t>Large Learning Rate</a:t>
            </a:r>
          </a:p>
        </p:txBody>
      </p:sp>
      <p:sp>
        <p:nvSpPr>
          <p:cNvPr id="3" name="Slide Number Placeholder 2">
            <a:extLst>
              <a:ext uri="{FF2B5EF4-FFF2-40B4-BE49-F238E27FC236}">
                <a16:creationId xmlns:a16="http://schemas.microsoft.com/office/drawing/2014/main" id="{22800C49-DBBD-4791-9C5D-18BABEEC3993}"/>
              </a:ext>
            </a:extLst>
          </p:cNvPr>
          <p:cNvSpPr>
            <a:spLocks noGrp="1"/>
          </p:cNvSpPr>
          <p:nvPr>
            <p:ph type="sldNum" sz="quarter" idx="12"/>
          </p:nvPr>
        </p:nvSpPr>
        <p:spPr/>
        <p:txBody>
          <a:bodyPr/>
          <a:lstStyle/>
          <a:p>
            <a:fld id="{A8160BDD-7155-D744-B749-9730458604AD}" type="slidenum">
              <a:rPr lang="en-US" smtClean="0"/>
              <a:t>38</a:t>
            </a:fld>
            <a:endParaRPr lang="en-US" dirty="0"/>
          </a:p>
        </p:txBody>
      </p:sp>
      <p:grpSp>
        <p:nvGrpSpPr>
          <p:cNvPr id="25" name="Group 24">
            <a:extLst>
              <a:ext uri="{FF2B5EF4-FFF2-40B4-BE49-F238E27FC236}">
                <a16:creationId xmlns:a16="http://schemas.microsoft.com/office/drawing/2014/main" id="{88AB41B8-A87B-4D9F-B617-9FA029C501B8}"/>
              </a:ext>
            </a:extLst>
          </p:cNvPr>
          <p:cNvGrpSpPr/>
          <p:nvPr/>
        </p:nvGrpSpPr>
        <p:grpSpPr>
          <a:xfrm>
            <a:off x="771232" y="1804909"/>
            <a:ext cx="6369692" cy="4335560"/>
            <a:chOff x="771232" y="1804909"/>
            <a:chExt cx="6369692" cy="4335560"/>
          </a:xfrm>
        </p:grpSpPr>
        <p:cxnSp>
          <p:nvCxnSpPr>
            <p:cNvPr id="4" name="Straight Connector 3">
              <a:extLst>
                <a:ext uri="{FF2B5EF4-FFF2-40B4-BE49-F238E27FC236}">
                  <a16:creationId xmlns:a16="http://schemas.microsoft.com/office/drawing/2014/main" id="{72DECA7F-A710-4B3E-B62E-E20146CF4DF6}"/>
                </a:ext>
              </a:extLst>
            </p:cNvPr>
            <p:cNvCxnSpPr/>
            <p:nvPr/>
          </p:nvCxnSpPr>
          <p:spPr>
            <a:xfrm>
              <a:off x="1694381" y="1804909"/>
              <a:ext cx="0" cy="3581400"/>
            </a:xfrm>
            <a:prstGeom prst="line">
              <a:avLst/>
            </a:prstGeom>
            <a:ln w="28575" cap="rnd">
              <a:solidFill>
                <a:schemeClr val="tx1"/>
              </a:solidFill>
              <a:headEnd type="triangle" w="lg" len="lg"/>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45B20ECE-644F-481E-915A-459E7E377225}"/>
                </a:ext>
              </a:extLst>
            </p:cNvPr>
            <p:cNvCxnSpPr>
              <a:cxnSpLocks/>
            </p:cNvCxnSpPr>
            <p:nvPr/>
          </p:nvCxnSpPr>
          <p:spPr>
            <a:xfrm flipH="1">
              <a:off x="1709470" y="5386309"/>
              <a:ext cx="5431454" cy="0"/>
            </a:xfrm>
            <a:prstGeom prst="line">
              <a:avLst/>
            </a:prstGeom>
            <a:ln w="28575" cap="rnd">
              <a:solidFill>
                <a:schemeClr val="tx1"/>
              </a:solidFill>
              <a:head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A3B57DA-1962-4909-983B-76468F964B43}"/>
                </a:ext>
              </a:extLst>
            </p:cNvPr>
            <p:cNvSpPr txBox="1"/>
            <p:nvPr/>
          </p:nvSpPr>
          <p:spPr>
            <a:xfrm>
              <a:off x="3098563" y="5678804"/>
              <a:ext cx="2485873" cy="461665"/>
            </a:xfrm>
            <a:prstGeom prst="rect">
              <a:avLst/>
            </a:prstGeom>
            <a:noFill/>
          </p:spPr>
          <p:txBody>
            <a:bodyPr wrap="none" rtlCol="0">
              <a:spAutoFit/>
            </a:bodyPr>
            <a:lstStyle/>
            <a:p>
              <a:r>
                <a:rPr lang="en-US" sz="2400" dirty="0"/>
                <a:t>Model Parameters</a:t>
              </a:r>
            </a:p>
          </p:txBody>
        </p:sp>
        <p:sp>
          <p:nvSpPr>
            <p:cNvPr id="7" name="TextBox 6">
              <a:extLst>
                <a:ext uri="{FF2B5EF4-FFF2-40B4-BE49-F238E27FC236}">
                  <a16:creationId xmlns:a16="http://schemas.microsoft.com/office/drawing/2014/main" id="{F69628C1-DEBD-4844-A0FA-DA4025E9AC98}"/>
                </a:ext>
              </a:extLst>
            </p:cNvPr>
            <p:cNvSpPr txBox="1"/>
            <p:nvPr/>
          </p:nvSpPr>
          <p:spPr>
            <a:xfrm rot="16200000">
              <a:off x="637350" y="3358942"/>
              <a:ext cx="729430" cy="461665"/>
            </a:xfrm>
            <a:prstGeom prst="rect">
              <a:avLst/>
            </a:prstGeom>
            <a:noFill/>
          </p:spPr>
          <p:txBody>
            <a:bodyPr wrap="none" rtlCol="0">
              <a:spAutoFit/>
            </a:bodyPr>
            <a:lstStyle/>
            <a:p>
              <a:r>
                <a:rPr lang="en-US" sz="2400" dirty="0"/>
                <a:t>Cost</a:t>
              </a:r>
            </a:p>
          </p:txBody>
        </p:sp>
        <p:sp>
          <p:nvSpPr>
            <p:cNvPr id="8" name="Freeform: Shape 7">
              <a:extLst>
                <a:ext uri="{FF2B5EF4-FFF2-40B4-BE49-F238E27FC236}">
                  <a16:creationId xmlns:a16="http://schemas.microsoft.com/office/drawing/2014/main" id="{0AB4ABEE-D5A4-4D21-B28F-E64CCDE99194}"/>
                </a:ext>
              </a:extLst>
            </p:cNvPr>
            <p:cNvSpPr/>
            <p:nvPr/>
          </p:nvSpPr>
          <p:spPr>
            <a:xfrm>
              <a:off x="2155865" y="2090554"/>
              <a:ext cx="4635795" cy="3009016"/>
            </a:xfrm>
            <a:custGeom>
              <a:avLst/>
              <a:gdLst>
                <a:gd name="connsiteX0" fmla="*/ 0 w 4614530"/>
                <a:gd name="connsiteY0" fmla="*/ 0 h 2998439"/>
                <a:gd name="connsiteX1" fmla="*/ 2190307 w 4614530"/>
                <a:gd name="connsiteY1" fmla="*/ 2998382 h 2998439"/>
                <a:gd name="connsiteX2" fmla="*/ 4614530 w 4614530"/>
                <a:gd name="connsiteY2" fmla="*/ 63796 h 2998439"/>
                <a:gd name="connsiteX0" fmla="*/ 0 w 4614530"/>
                <a:gd name="connsiteY0" fmla="*/ 0 h 3009071"/>
                <a:gd name="connsiteX1" fmla="*/ 2254103 w 4614530"/>
                <a:gd name="connsiteY1" fmla="*/ 3009015 h 3009071"/>
                <a:gd name="connsiteX2" fmla="*/ 4614530 w 4614530"/>
                <a:gd name="connsiteY2" fmla="*/ 63796 h 3009071"/>
                <a:gd name="connsiteX0" fmla="*/ 0 w 4635795"/>
                <a:gd name="connsiteY0" fmla="*/ 0 h 3009016"/>
                <a:gd name="connsiteX1" fmla="*/ 2254103 w 4635795"/>
                <a:gd name="connsiteY1" fmla="*/ 3009015 h 3009016"/>
                <a:gd name="connsiteX2" fmla="*/ 4635795 w 4635795"/>
                <a:gd name="connsiteY2" fmla="*/ 10633 h 3009016"/>
              </a:gdLst>
              <a:ahLst/>
              <a:cxnLst>
                <a:cxn ang="0">
                  <a:pos x="connsiteX0" y="connsiteY0"/>
                </a:cxn>
                <a:cxn ang="0">
                  <a:pos x="connsiteX1" y="connsiteY1"/>
                </a:cxn>
                <a:cxn ang="0">
                  <a:pos x="connsiteX2" y="connsiteY2"/>
                </a:cxn>
              </a:cxnLst>
              <a:rect l="l" t="t" r="r" b="b"/>
              <a:pathLst>
                <a:path w="4635795" h="3009016">
                  <a:moveTo>
                    <a:pt x="0" y="0"/>
                  </a:moveTo>
                  <a:cubicBezTo>
                    <a:pt x="710609" y="1493874"/>
                    <a:pt x="1481471" y="3007243"/>
                    <a:pt x="2254103" y="3009015"/>
                  </a:cubicBezTo>
                  <a:cubicBezTo>
                    <a:pt x="3026735" y="3010787"/>
                    <a:pt x="3808227" y="1483242"/>
                    <a:pt x="4635795" y="10633"/>
                  </a:cubicBezTo>
                </a:path>
              </a:pathLst>
            </a:custGeom>
            <a:noFill/>
            <a:ln w="28575" cap="flat" cmpd="sng" algn="ctr">
              <a:solidFill>
                <a:schemeClr val="tx1"/>
              </a:solidFill>
              <a:prstDash val="solid"/>
            </a:ln>
            <a:effectLst/>
          </p:spPr>
          <p:txBody>
            <a:bodyPr rtlCol="0" anchor="ctr"/>
            <a:lstStyle/>
            <a:p>
              <a:pPr algn="ctr"/>
              <a:endParaRPr lang="en-US" dirty="0"/>
            </a:p>
          </p:txBody>
        </p:sp>
        <p:sp>
          <p:nvSpPr>
            <p:cNvPr id="9" name="Oval 8">
              <a:extLst>
                <a:ext uri="{FF2B5EF4-FFF2-40B4-BE49-F238E27FC236}">
                  <a16:creationId xmlns:a16="http://schemas.microsoft.com/office/drawing/2014/main" id="{953D4E97-74EF-4C86-BF30-9B0783B8145A}"/>
                </a:ext>
              </a:extLst>
            </p:cNvPr>
            <p:cNvSpPr>
              <a:spLocks noChangeAspect="1"/>
            </p:cNvSpPr>
            <p:nvPr/>
          </p:nvSpPr>
          <p:spPr>
            <a:xfrm>
              <a:off x="2960557" y="3752473"/>
              <a:ext cx="201168" cy="202017"/>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0" name="Oval 9">
              <a:extLst>
                <a:ext uri="{FF2B5EF4-FFF2-40B4-BE49-F238E27FC236}">
                  <a16:creationId xmlns:a16="http://schemas.microsoft.com/office/drawing/2014/main" id="{5AE5A161-F1DE-408E-BFD5-A68FFC101527}"/>
                </a:ext>
              </a:extLst>
            </p:cNvPr>
            <p:cNvSpPr>
              <a:spLocks noChangeAspect="1"/>
            </p:cNvSpPr>
            <p:nvPr/>
          </p:nvSpPr>
          <p:spPr>
            <a:xfrm>
              <a:off x="5875207" y="3429000"/>
              <a:ext cx="201168" cy="202017"/>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1" name="Oval 10">
              <a:extLst>
                <a:ext uri="{FF2B5EF4-FFF2-40B4-BE49-F238E27FC236}">
                  <a16:creationId xmlns:a16="http://schemas.microsoft.com/office/drawing/2014/main" id="{89B92438-D0F5-4FE4-9158-254BB760A897}"/>
                </a:ext>
              </a:extLst>
            </p:cNvPr>
            <p:cNvSpPr>
              <a:spLocks noChangeAspect="1"/>
            </p:cNvSpPr>
            <p:nvPr/>
          </p:nvSpPr>
          <p:spPr>
            <a:xfrm>
              <a:off x="2531932" y="2963577"/>
              <a:ext cx="201168" cy="202017"/>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2" name="Oval 11">
              <a:extLst>
                <a:ext uri="{FF2B5EF4-FFF2-40B4-BE49-F238E27FC236}">
                  <a16:creationId xmlns:a16="http://schemas.microsoft.com/office/drawing/2014/main" id="{34057F6B-95C0-40AF-8217-00B43DB8471E}"/>
                </a:ext>
              </a:extLst>
            </p:cNvPr>
            <p:cNvSpPr>
              <a:spLocks noChangeAspect="1"/>
            </p:cNvSpPr>
            <p:nvPr/>
          </p:nvSpPr>
          <p:spPr>
            <a:xfrm>
              <a:off x="6513382" y="2314575"/>
              <a:ext cx="201168" cy="202017"/>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cxnSp>
          <p:nvCxnSpPr>
            <p:cNvPr id="14" name="Straight Connector 13">
              <a:extLst>
                <a:ext uri="{FF2B5EF4-FFF2-40B4-BE49-F238E27FC236}">
                  <a16:creationId xmlns:a16="http://schemas.microsoft.com/office/drawing/2014/main" id="{1B40C980-FE03-4BB7-ACCA-895B7389BE94}"/>
                </a:ext>
              </a:extLst>
            </p:cNvPr>
            <p:cNvCxnSpPr>
              <a:cxnSpLocks/>
              <a:stCxn id="9" idx="6"/>
              <a:endCxn id="10" idx="2"/>
            </p:cNvCxnSpPr>
            <p:nvPr/>
          </p:nvCxnSpPr>
          <p:spPr>
            <a:xfrm flipV="1">
              <a:off x="3161725" y="3530009"/>
              <a:ext cx="2713482" cy="323473"/>
            </a:xfrm>
            <a:prstGeom prst="line">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2EC3DB8-685B-4BDA-B473-0BEA7C3DE9AE}"/>
                </a:ext>
              </a:extLst>
            </p:cNvPr>
            <p:cNvCxnSpPr>
              <a:cxnSpLocks/>
              <a:stCxn id="10" idx="1"/>
              <a:endCxn id="11" idx="6"/>
            </p:cNvCxnSpPr>
            <p:nvPr/>
          </p:nvCxnSpPr>
          <p:spPr>
            <a:xfrm flipH="1" flipV="1">
              <a:off x="2733100" y="3064586"/>
              <a:ext cx="3171567" cy="393999"/>
            </a:xfrm>
            <a:prstGeom prst="line">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4E903D2-47B3-4CB8-A351-F43786115D33}"/>
                </a:ext>
              </a:extLst>
            </p:cNvPr>
            <p:cNvCxnSpPr>
              <a:cxnSpLocks/>
              <a:stCxn id="11" idx="7"/>
              <a:endCxn id="12" idx="2"/>
            </p:cNvCxnSpPr>
            <p:nvPr/>
          </p:nvCxnSpPr>
          <p:spPr>
            <a:xfrm flipV="1">
              <a:off x="2703640" y="2415584"/>
              <a:ext cx="3809742" cy="577578"/>
            </a:xfrm>
            <a:prstGeom prst="line">
              <a:avLst/>
            </a:prstGeom>
            <a:ln w="158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Line 167">
              <a:extLst>
                <a:ext uri="{FF2B5EF4-FFF2-40B4-BE49-F238E27FC236}">
                  <a16:creationId xmlns:a16="http://schemas.microsoft.com/office/drawing/2014/main" id="{DDC2E44C-0E61-4B7C-B2AE-EBCC2AF29FE4}"/>
                </a:ext>
              </a:extLst>
            </p:cNvPr>
            <p:cNvSpPr>
              <a:spLocks noChangeShapeType="1"/>
            </p:cNvSpPr>
            <p:nvPr/>
          </p:nvSpPr>
          <p:spPr bwMode="auto">
            <a:xfrm rot="5400000">
              <a:off x="2650920" y="4063629"/>
              <a:ext cx="431634" cy="267275"/>
            </a:xfrm>
            <a:prstGeom prst="line">
              <a:avLst/>
            </a:prstGeom>
            <a:noFill/>
            <a:ln w="19050">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Rounded Rectangle 149">
              <a:extLst>
                <a:ext uri="{FF2B5EF4-FFF2-40B4-BE49-F238E27FC236}">
                  <a16:creationId xmlns:a16="http://schemas.microsoft.com/office/drawing/2014/main" id="{4F22A440-810F-4BF4-AD0E-14A1C8818145}"/>
                </a:ext>
              </a:extLst>
            </p:cNvPr>
            <p:cNvSpPr/>
            <p:nvPr/>
          </p:nvSpPr>
          <p:spPr>
            <a:xfrm>
              <a:off x="2137227" y="4413082"/>
              <a:ext cx="1084769"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latin typeface="Calibri"/>
                  <a:cs typeface="Calibri"/>
                </a:rPr>
                <a:t>Start value</a:t>
              </a:r>
            </a:p>
          </p:txBody>
        </p:sp>
      </p:grpSp>
    </p:spTree>
    <p:extLst>
      <p:ext uri="{BB962C8B-B14F-4D97-AF65-F5344CB8AC3E}">
        <p14:creationId xmlns:p14="http://schemas.microsoft.com/office/powerpoint/2010/main" val="3873183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D69BB9-8ECF-47F8-8773-CE0A720DEDCA}"/>
              </a:ext>
            </a:extLst>
          </p:cNvPr>
          <p:cNvSpPr>
            <a:spLocks noGrp="1"/>
          </p:cNvSpPr>
          <p:nvPr>
            <p:ph type="sldNum" sz="quarter" idx="12"/>
          </p:nvPr>
        </p:nvSpPr>
        <p:spPr/>
        <p:txBody>
          <a:bodyPr/>
          <a:lstStyle/>
          <a:p>
            <a:fld id="{A8160BDD-7155-D744-B749-9730458604AD}" type="slidenum">
              <a:rPr lang="en-US" smtClean="0"/>
              <a:t>39</a:t>
            </a:fld>
            <a:endParaRPr lang="en-US" dirty="0"/>
          </a:p>
        </p:txBody>
      </p:sp>
      <p:sp>
        <p:nvSpPr>
          <p:cNvPr id="4" name="Title 3">
            <a:extLst>
              <a:ext uri="{FF2B5EF4-FFF2-40B4-BE49-F238E27FC236}">
                <a16:creationId xmlns:a16="http://schemas.microsoft.com/office/drawing/2014/main" id="{FC26FA04-9ACC-49BE-8C6B-AAB84670BF1B}"/>
              </a:ext>
            </a:extLst>
          </p:cNvPr>
          <p:cNvSpPr>
            <a:spLocks noGrp="1"/>
          </p:cNvSpPr>
          <p:nvPr>
            <p:ph type="title"/>
          </p:nvPr>
        </p:nvSpPr>
        <p:spPr/>
        <p:txBody>
          <a:bodyPr/>
          <a:lstStyle/>
          <a:p>
            <a:r>
              <a:rPr lang="en-US" dirty="0"/>
              <a:t>Gradient Descent Techniques</a:t>
            </a:r>
          </a:p>
        </p:txBody>
      </p:sp>
      <p:graphicFrame>
        <p:nvGraphicFramePr>
          <p:cNvPr id="6" name="Group 23">
            <a:extLst>
              <a:ext uri="{FF2B5EF4-FFF2-40B4-BE49-F238E27FC236}">
                <a16:creationId xmlns:a16="http://schemas.microsoft.com/office/drawing/2014/main" id="{5F57504D-5F2E-4A8D-AFFB-03EBE3C981AB}"/>
              </a:ext>
            </a:extLst>
          </p:cNvPr>
          <p:cNvGraphicFramePr>
            <a:graphicFrameLocks noGrp="1"/>
          </p:cNvGraphicFramePr>
          <p:nvPr>
            <p:extLst>
              <p:ext uri="{D42A27DB-BD31-4B8C-83A1-F6EECF244321}">
                <p14:modId xmlns:p14="http://schemas.microsoft.com/office/powerpoint/2010/main" val="1794377091"/>
              </p:ext>
            </p:extLst>
          </p:nvPr>
        </p:nvGraphicFramePr>
        <p:xfrm>
          <a:off x="571527" y="1345302"/>
          <a:ext cx="8000945" cy="4870704"/>
        </p:xfrm>
        <a:graphic>
          <a:graphicData uri="http://schemas.openxmlformats.org/drawingml/2006/table">
            <a:tbl>
              <a:tblPr/>
              <a:tblGrid>
                <a:gridCol w="1852850">
                  <a:extLst>
                    <a:ext uri="{9D8B030D-6E8A-4147-A177-3AD203B41FA5}">
                      <a16:colId xmlns:a16="http://schemas.microsoft.com/office/drawing/2014/main" val="20000"/>
                    </a:ext>
                  </a:extLst>
                </a:gridCol>
                <a:gridCol w="6148095">
                  <a:extLst>
                    <a:ext uri="{9D8B030D-6E8A-4147-A177-3AD203B41FA5}">
                      <a16:colId xmlns:a16="http://schemas.microsoft.com/office/drawing/2014/main" val="20001"/>
                    </a:ext>
                  </a:extLst>
                </a:gridCol>
              </a:tblGrid>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bg1"/>
                          </a:solidFill>
                          <a:effectLst/>
                          <a:latin typeface="Calibri"/>
                          <a:cs typeface="Calibri"/>
                        </a:rPr>
                        <a:t>Gradient Descent Techniques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9DDC"/>
                    </a:solidFill>
                  </a:tcPr>
                </a:tc>
                <a:extLst>
                  <a:ext uri="{0D108BD9-81ED-4DB2-BD59-A6C34878D82A}">
                    <a16:rowId xmlns:a16="http://schemas.microsoft.com/office/drawing/2014/main" val="10000"/>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tx1"/>
                          </a:solidFill>
                          <a:effectLst/>
                          <a:latin typeface="Calibri"/>
                          <a:cs typeface="Calibri"/>
                        </a:rPr>
                        <a:t>BGD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Calibri"/>
                          <a:cs typeface="Calibri"/>
                        </a:rPr>
                        <a:t>Uses entire training set to calculate step-wise gradients.</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Calibri"/>
                          <a:cs typeface="Calibri"/>
                        </a:rPr>
                        <a:t>Each example has its own gradient.</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Calibri"/>
                          <a:cs typeface="Calibri"/>
                        </a:rPr>
                        <a:t>Model params updated based on average gradient of all examples.</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cap="none" normalizeH="0" baseline="0" dirty="0">
                          <a:ln>
                            <a:noFill/>
                          </a:ln>
                          <a:solidFill>
                            <a:schemeClr val="tx1"/>
                          </a:solidFill>
                          <a:effectLst/>
                          <a:latin typeface="Calibri"/>
                          <a:cs typeface="Calibri"/>
                        </a:rPr>
                        <a:t>Not commonly used; takes a very long time to compute gradients.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SGD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Selects example at random and computes gradient at every step.</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Much quicker than BGD.</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Example update may cancel out updates from previous example.</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Progress is made slowly in correct direction.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SAG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defRPr/>
                      </a:pPr>
                      <a:r>
                        <a:rPr kumimoji="0" lang="en-US" sz="1400" b="0" i="0" u="none" strike="noStrike" kern="1200" cap="none" normalizeH="0" baseline="0" dirty="0">
                          <a:ln>
                            <a:noFill/>
                          </a:ln>
                          <a:solidFill>
                            <a:schemeClr val="tx1"/>
                          </a:solidFill>
                          <a:effectLst/>
                          <a:latin typeface="Calibri"/>
                          <a:ea typeface="+mn-ea"/>
                          <a:cs typeface="Calibri"/>
                        </a:rPr>
                        <a:t>Similar to SGD, but has a memory of previously computed gradients.</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defRPr/>
                      </a:pPr>
                      <a:r>
                        <a:rPr kumimoji="0" lang="en-US" sz="1400" b="0" i="0" u="none" strike="noStrike" kern="1200" cap="none" normalizeH="0" baseline="0" dirty="0">
                          <a:ln>
                            <a:noFill/>
                          </a:ln>
                          <a:solidFill>
                            <a:schemeClr val="tx1"/>
                          </a:solidFill>
                          <a:effectLst/>
                          <a:latin typeface="Calibri"/>
                          <a:ea typeface="+mn-ea"/>
                          <a:cs typeface="Calibri"/>
                        </a:rPr>
                        <a:t>Converges faster than SGD.</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defRPr/>
                      </a:pPr>
                      <a:r>
                        <a:rPr kumimoji="0" lang="en-US" sz="1400" b="0" i="0" u="none" strike="noStrike" kern="1200" cap="none" normalizeH="0" baseline="0" dirty="0">
                          <a:ln>
                            <a:noFill/>
                          </a:ln>
                          <a:solidFill>
                            <a:schemeClr val="tx1"/>
                          </a:solidFill>
                          <a:effectLst/>
                          <a:latin typeface="Calibri"/>
                          <a:ea typeface="+mn-ea"/>
                          <a:cs typeface="Calibri"/>
                        </a:rPr>
                        <a:t>Only supports </a:t>
                      </a:r>
                      <a:r>
                        <a:rPr lang="en-US" sz="1400" dirty="0">
                          <a:latin typeface="+mj-lt"/>
                        </a:rPr>
                        <a:t>ℓ₂ regularization.</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defRPr/>
                      </a:pPr>
                      <a:r>
                        <a:rPr kumimoji="0" lang="en-US" sz="1400" b="0" i="0" u="none" strike="noStrike" kern="1200" cap="none" normalizeH="0" baseline="0" dirty="0">
                          <a:ln>
                            <a:noFill/>
                          </a:ln>
                          <a:solidFill>
                            <a:schemeClr val="tx1"/>
                          </a:solidFill>
                          <a:effectLst/>
                          <a:latin typeface="+mj-lt"/>
                          <a:ea typeface="+mn-ea"/>
                          <a:cs typeface="Calibri"/>
                        </a:rPr>
                        <a:t>May have performance issues in large datasets.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8100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MBGD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defRPr/>
                      </a:pPr>
                      <a:r>
                        <a:rPr kumimoji="0" lang="en-US" sz="1400" b="0" i="0" u="none" strike="noStrike" kern="1200" cap="none" normalizeH="0" baseline="0" dirty="0">
                          <a:ln>
                            <a:noFill/>
                          </a:ln>
                          <a:solidFill>
                            <a:schemeClr val="tx1"/>
                          </a:solidFill>
                          <a:effectLst/>
                          <a:latin typeface="Calibri"/>
                          <a:ea typeface="+mn-ea"/>
                          <a:cs typeface="Calibri"/>
                        </a:rPr>
                        <a:t>Middle ground between BGD and SGD.</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defRPr/>
                      </a:pPr>
                      <a:r>
                        <a:rPr kumimoji="0" lang="en-US" sz="1400" b="0" i="0" u="none" strike="noStrike" kern="1200" cap="none" normalizeH="0" baseline="0" dirty="0">
                          <a:ln>
                            <a:noFill/>
                          </a:ln>
                          <a:solidFill>
                            <a:schemeClr val="tx1"/>
                          </a:solidFill>
                          <a:effectLst/>
                          <a:latin typeface="Calibri"/>
                          <a:ea typeface="+mn-ea"/>
                          <a:cs typeface="Calibri"/>
                        </a:rPr>
                        <a:t>Selects a group of examples at random.</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defRPr/>
                      </a:pPr>
                      <a:r>
                        <a:rPr kumimoji="0" lang="en-US" sz="1400" b="0" i="0" u="none" strike="noStrike" kern="1200" cap="none" normalizeH="0" baseline="0" dirty="0">
                          <a:ln>
                            <a:noFill/>
                          </a:ln>
                          <a:solidFill>
                            <a:schemeClr val="tx1"/>
                          </a:solidFill>
                          <a:effectLst/>
                          <a:latin typeface="Calibri"/>
                          <a:ea typeface="+mn-ea"/>
                          <a:cs typeface="Calibri"/>
                        </a:rPr>
                        <a:t>Steps in direction of average gradient from all examples in group.</a:t>
                      </a:r>
                    </a:p>
                    <a:p>
                      <a:pPr marL="285750" marR="0" lvl="0" indent="-28575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Char char="•"/>
                        <a:tabLst/>
                        <a:defRPr/>
                      </a:pPr>
                      <a:r>
                        <a:rPr kumimoji="0" lang="en-US" sz="1400" b="0" i="0" u="none" strike="noStrike" kern="1200" cap="none" normalizeH="0" baseline="0" dirty="0">
                          <a:ln>
                            <a:noFill/>
                          </a:ln>
                          <a:solidFill>
                            <a:schemeClr val="tx1"/>
                          </a:solidFill>
                          <a:effectLst/>
                          <a:latin typeface="Calibri"/>
                          <a:ea typeface="+mn-ea"/>
                          <a:cs typeface="Calibri"/>
                        </a:rPr>
                        <a:t>May perform better than SGD, especially when backed by GPUs.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57005598"/>
                  </a:ext>
                </a:extLst>
              </a:tr>
            </a:tbl>
          </a:graphicData>
        </a:graphic>
      </p:graphicFrame>
    </p:spTree>
    <p:extLst>
      <p:ext uri="{BB962C8B-B14F-4D97-AF65-F5344CB8AC3E}">
        <p14:creationId xmlns:p14="http://schemas.microsoft.com/office/powerpoint/2010/main" val="862749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802A05D-EF01-4D3A-AA2A-2BEFB4BC74C1}"/>
              </a:ext>
            </a:extLst>
          </p:cNvPr>
          <p:cNvSpPr>
            <a:spLocks noGrp="1"/>
          </p:cNvSpPr>
          <p:nvPr>
            <p:ph idx="1"/>
          </p:nvPr>
        </p:nvSpPr>
        <p:spPr>
          <a:xfrm>
            <a:off x="494034" y="3588326"/>
            <a:ext cx="8528522" cy="2851025"/>
          </a:xfrm>
        </p:spPr>
        <p:txBody>
          <a:bodyPr/>
          <a:lstStyle/>
          <a:p>
            <a:r>
              <a:rPr lang="en-US" dirty="0"/>
              <a:t>Provides a basis for understanding linear regression</a:t>
            </a:r>
          </a:p>
          <a:p>
            <a:r>
              <a:rPr lang="en-US" dirty="0"/>
              <a:t>Generates a straight line to fit linear data</a:t>
            </a:r>
          </a:p>
          <a:p>
            <a:r>
              <a:rPr lang="en-US" dirty="0"/>
              <a:t>Foundational concept in statistics</a:t>
            </a:r>
          </a:p>
        </p:txBody>
      </p:sp>
      <p:sp>
        <p:nvSpPr>
          <p:cNvPr id="3" name="Slide Number Placeholder 2">
            <a:extLst>
              <a:ext uri="{FF2B5EF4-FFF2-40B4-BE49-F238E27FC236}">
                <a16:creationId xmlns:a16="http://schemas.microsoft.com/office/drawing/2014/main" id="{72F2F3F9-3198-43EF-BC4B-FC6560EAAB6A}"/>
              </a:ext>
            </a:extLst>
          </p:cNvPr>
          <p:cNvSpPr>
            <a:spLocks noGrp="1"/>
          </p:cNvSpPr>
          <p:nvPr>
            <p:ph type="sldNum" sz="quarter" idx="12"/>
          </p:nvPr>
        </p:nvSpPr>
        <p:spPr/>
        <p:txBody>
          <a:bodyPr/>
          <a:lstStyle/>
          <a:p>
            <a:fld id="{A8160BDD-7155-D744-B749-9730458604AD}" type="slidenum">
              <a:rPr lang="en-US" smtClean="0"/>
              <a:t>4</a:t>
            </a:fld>
            <a:endParaRPr lang="en-US" dirty="0"/>
          </a:p>
        </p:txBody>
      </p:sp>
      <p:sp>
        <p:nvSpPr>
          <p:cNvPr id="2" name="Title 1">
            <a:extLst>
              <a:ext uri="{FF2B5EF4-FFF2-40B4-BE49-F238E27FC236}">
                <a16:creationId xmlns:a16="http://schemas.microsoft.com/office/drawing/2014/main" id="{12BE5CF4-A95A-44CC-A00D-77F0E3124FBA}"/>
              </a:ext>
            </a:extLst>
          </p:cNvPr>
          <p:cNvSpPr>
            <a:spLocks noGrp="1"/>
          </p:cNvSpPr>
          <p:nvPr>
            <p:ph type="title"/>
          </p:nvPr>
        </p:nvSpPr>
        <p:spPr/>
        <p:txBody>
          <a:bodyPr/>
          <a:lstStyle/>
          <a:p>
            <a:r>
              <a:rPr lang="en-US" dirty="0"/>
              <a:t>Linear Equation</a:t>
            </a:r>
          </a:p>
        </p:txBody>
      </p:sp>
      <p:sp>
        <p:nvSpPr>
          <p:cNvPr id="6" name="Rectangle: Rounded Corners 5">
            <a:extLst>
              <a:ext uri="{FF2B5EF4-FFF2-40B4-BE49-F238E27FC236}">
                <a16:creationId xmlns:a16="http://schemas.microsoft.com/office/drawing/2014/main" id="{2CAE0B7E-EE18-48EE-83A1-4AA030076375}"/>
              </a:ext>
            </a:extLst>
          </p:cNvPr>
          <p:cNvSpPr/>
          <p:nvPr/>
        </p:nvSpPr>
        <p:spPr>
          <a:xfrm>
            <a:off x="562406" y="1171574"/>
            <a:ext cx="2133600" cy="1771651"/>
          </a:xfrm>
          <a:prstGeom prst="roundRect">
            <a:avLst>
              <a:gd name="adj" fmla="val 6571"/>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9" name="Text Box 307">
            <a:extLst>
              <a:ext uri="{FF2B5EF4-FFF2-40B4-BE49-F238E27FC236}">
                <a16:creationId xmlns:a16="http://schemas.microsoft.com/office/drawing/2014/main" id="{DB9237B5-4F2D-4573-81F3-86ABD5204862}"/>
              </a:ext>
            </a:extLst>
          </p:cNvPr>
          <p:cNvSpPr txBox="1">
            <a:spLocks noChangeArrowheads="1"/>
          </p:cNvSpPr>
          <p:nvPr/>
        </p:nvSpPr>
        <p:spPr bwMode="auto">
          <a:xfrm>
            <a:off x="2815583" y="1243242"/>
            <a:ext cx="6206973" cy="1592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1300" b="1" kern="0" dirty="0">
                <a:solidFill>
                  <a:srgbClr val="000000"/>
                </a:solidFill>
                <a:latin typeface="Calibri"/>
                <a:cs typeface="Calibri"/>
              </a:rPr>
              <a:t>Linear equation</a:t>
            </a:r>
            <a:r>
              <a:rPr lang="en-US" sz="1300" kern="0" dirty="0">
                <a:solidFill>
                  <a:srgbClr val="000000"/>
                </a:solidFill>
                <a:latin typeface="Calibri"/>
                <a:cs typeface="Calibri"/>
              </a:rPr>
              <a:t>—Describes a straight line in terms of </a:t>
            </a:r>
            <a:r>
              <a:rPr lang="en-US" sz="1300" i="1" kern="0" dirty="0">
                <a:solidFill>
                  <a:srgbClr val="000000"/>
                </a:solidFill>
                <a:latin typeface="Calibri"/>
                <a:cs typeface="Calibri"/>
              </a:rPr>
              <a:t>x</a:t>
            </a:r>
            <a:r>
              <a:rPr lang="en-US" sz="1300" kern="0" dirty="0">
                <a:solidFill>
                  <a:srgbClr val="000000"/>
                </a:solidFill>
                <a:latin typeface="Calibri"/>
                <a:cs typeface="Calibri"/>
              </a:rPr>
              <a:t> and </a:t>
            </a:r>
            <a:r>
              <a:rPr lang="en-US" sz="1300" i="1" kern="0" dirty="0">
                <a:solidFill>
                  <a:srgbClr val="000000"/>
                </a:solidFill>
                <a:latin typeface="Calibri"/>
                <a:cs typeface="Calibri"/>
              </a:rPr>
              <a:t>y</a:t>
            </a:r>
            <a:r>
              <a:rPr lang="en-US" sz="1300" kern="0" dirty="0">
                <a:solidFill>
                  <a:srgbClr val="000000"/>
                </a:solidFill>
                <a:latin typeface="Calibri"/>
                <a:cs typeface="Calibri"/>
              </a:rPr>
              <a:t> points within the line, the slope of the line, and the location where the line intercepts the y-axis when </a:t>
            </a:r>
            <a:r>
              <a:rPr lang="en-US" sz="1300" i="1" kern="0" dirty="0">
                <a:solidFill>
                  <a:srgbClr val="000000"/>
                </a:solidFill>
                <a:latin typeface="Calibri"/>
                <a:cs typeface="Calibri"/>
              </a:rPr>
              <a:t>x</a:t>
            </a:r>
            <a:r>
              <a:rPr lang="en-US" sz="1300" kern="0" dirty="0">
                <a:solidFill>
                  <a:srgbClr val="000000"/>
                </a:solidFill>
                <a:latin typeface="Calibri"/>
                <a:cs typeface="Calibri"/>
              </a:rPr>
              <a:t> is 0.</a:t>
            </a:r>
          </a:p>
          <a:p>
            <a:pPr lvl="0" defTabSz="914400" eaLnBrk="1" hangingPunct="1">
              <a:spcBef>
                <a:spcPct val="50000"/>
              </a:spcBef>
              <a:defRPr/>
            </a:pPr>
            <a:r>
              <a:rPr lang="en-US" sz="1300" kern="0" dirty="0">
                <a:solidFill>
                  <a:srgbClr val="000000"/>
                </a:solidFill>
                <a:latin typeface="Calibri"/>
                <a:cs typeface="Calibri"/>
              </a:rPr>
              <a:t>Where:</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y</a:t>
            </a:r>
            <a:r>
              <a:rPr lang="en-US" sz="1300" kern="0" dirty="0">
                <a:solidFill>
                  <a:srgbClr val="000000"/>
                </a:solidFill>
                <a:latin typeface="Calibri"/>
                <a:cs typeface="Calibri"/>
              </a:rPr>
              <a:t> is the y-value for a data example (the dependent variable).</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x</a:t>
            </a:r>
            <a:r>
              <a:rPr lang="en-US" sz="1300" kern="0" dirty="0">
                <a:solidFill>
                  <a:srgbClr val="000000"/>
                </a:solidFill>
                <a:latin typeface="Calibri"/>
                <a:cs typeface="Calibri"/>
              </a:rPr>
              <a:t> is the x-value for a data example (the independent variable).</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m</a:t>
            </a:r>
            <a:r>
              <a:rPr lang="en-US" sz="1300" kern="0" dirty="0">
                <a:solidFill>
                  <a:srgbClr val="000000"/>
                </a:solidFill>
                <a:latin typeface="Calibri"/>
                <a:cs typeface="Calibri"/>
              </a:rPr>
              <a:t> is the slope of the line, calculated by dividing the change in </a:t>
            </a:r>
            <a:r>
              <a:rPr lang="en-US" sz="1300" i="1" kern="0" dirty="0">
                <a:solidFill>
                  <a:srgbClr val="000000"/>
                </a:solidFill>
                <a:latin typeface="Calibri"/>
                <a:cs typeface="Calibri"/>
              </a:rPr>
              <a:t>y</a:t>
            </a:r>
            <a:r>
              <a:rPr lang="en-US" sz="1300" kern="0" dirty="0">
                <a:solidFill>
                  <a:srgbClr val="000000"/>
                </a:solidFill>
                <a:latin typeface="Calibri"/>
                <a:cs typeface="Calibri"/>
              </a:rPr>
              <a:t> by the change in </a:t>
            </a:r>
            <a:r>
              <a:rPr lang="en-US" sz="1300" i="1" kern="0" dirty="0">
                <a:solidFill>
                  <a:srgbClr val="000000"/>
                </a:solidFill>
                <a:latin typeface="Calibri"/>
                <a:cs typeface="Calibri"/>
              </a:rPr>
              <a:t>x</a:t>
            </a:r>
            <a:r>
              <a:rPr lang="en-US" sz="1300" kern="0" dirty="0">
                <a:solidFill>
                  <a:srgbClr val="000000"/>
                </a:solidFill>
                <a:latin typeface="Calibri"/>
                <a:cs typeface="Calibri"/>
              </a:rPr>
              <a:t>.</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b</a:t>
            </a:r>
            <a:r>
              <a:rPr lang="en-US" sz="1300" kern="0" dirty="0">
                <a:solidFill>
                  <a:srgbClr val="000000"/>
                </a:solidFill>
                <a:latin typeface="Calibri"/>
                <a:cs typeface="Calibri"/>
              </a:rPr>
              <a:t> is the intercept—the value of </a:t>
            </a:r>
            <a:r>
              <a:rPr lang="en-US" sz="1300" i="1" kern="0" dirty="0">
                <a:solidFill>
                  <a:srgbClr val="000000"/>
                </a:solidFill>
                <a:latin typeface="Calibri"/>
                <a:cs typeface="Calibri"/>
              </a:rPr>
              <a:t>y</a:t>
            </a:r>
            <a:r>
              <a:rPr lang="en-US" sz="1300" kern="0" dirty="0">
                <a:solidFill>
                  <a:srgbClr val="000000"/>
                </a:solidFill>
                <a:latin typeface="Calibri"/>
                <a:cs typeface="Calibri"/>
              </a:rPr>
              <a:t> when </a:t>
            </a:r>
            <a:r>
              <a:rPr lang="en-US" sz="1300" i="1" kern="0" dirty="0">
                <a:solidFill>
                  <a:srgbClr val="000000"/>
                </a:solidFill>
                <a:latin typeface="Calibri"/>
                <a:cs typeface="Calibri"/>
              </a:rPr>
              <a:t>x</a:t>
            </a:r>
            <a:r>
              <a:rPr lang="en-US" sz="1300" kern="0" dirty="0">
                <a:solidFill>
                  <a:srgbClr val="000000"/>
                </a:solidFill>
                <a:latin typeface="Calibri"/>
                <a:cs typeface="Calibri"/>
              </a:rPr>
              <a:t> is 0.</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8ED442-C566-42DD-A6BB-F79BF896249E}"/>
                  </a:ext>
                </a:extLst>
              </p:cNvPr>
              <p:cNvSpPr txBox="1"/>
              <p:nvPr/>
            </p:nvSpPr>
            <p:spPr>
              <a:xfrm>
                <a:off x="934134" y="1367117"/>
                <a:ext cx="12182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𝑦</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𝑚𝑥</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𝑏</m:t>
                      </m:r>
                    </m:oMath>
                  </m:oMathPara>
                </a14:m>
                <a:endParaRPr lang="en-US" dirty="0">
                  <a:solidFill>
                    <a:schemeClr val="bg1"/>
                  </a:solidFill>
                </a:endParaRPr>
              </a:p>
            </p:txBody>
          </p:sp>
        </mc:Choice>
        <mc:Fallback xmlns="">
          <p:sp>
            <p:nvSpPr>
              <p:cNvPr id="8" name="TextBox 7">
                <a:extLst>
                  <a:ext uri="{FF2B5EF4-FFF2-40B4-BE49-F238E27FC236}">
                    <a16:creationId xmlns:a16="http://schemas.microsoft.com/office/drawing/2014/main" id="{9B8ED442-C566-42DD-A6BB-F79BF896249E}"/>
                  </a:ext>
                </a:extLst>
              </p:cNvPr>
              <p:cNvSpPr txBox="1">
                <a:spLocks noRot="1" noChangeAspect="1" noMove="1" noResize="1" noEditPoints="1" noAdjustHandles="1" noChangeArrowheads="1" noChangeShapeType="1" noTextEdit="1"/>
              </p:cNvSpPr>
              <p:nvPr/>
            </p:nvSpPr>
            <p:spPr>
              <a:xfrm>
                <a:off x="934134" y="1367117"/>
                <a:ext cx="1218282" cy="276999"/>
              </a:xfrm>
              <a:prstGeom prst="rect">
                <a:avLst/>
              </a:prstGeom>
              <a:blipFill>
                <a:blip r:embed="rId2"/>
                <a:stretch>
                  <a:fillRect l="-4500" r="-3500" b="-23913"/>
                </a:stretch>
              </a:blipFill>
            </p:spPr>
            <p:txBody>
              <a:bodyPr/>
              <a:lstStyle/>
              <a:p>
                <a:r>
                  <a:rPr lang="en-US">
                    <a:noFill/>
                  </a:rPr>
                  <a:t> </a:t>
                </a:r>
              </a:p>
            </p:txBody>
          </p:sp>
        </mc:Fallback>
      </mc:AlternateContent>
    </p:spTree>
    <p:extLst>
      <p:ext uri="{BB962C8B-B14F-4D97-AF65-F5344CB8AC3E}">
        <p14:creationId xmlns:p14="http://schemas.microsoft.com/office/powerpoint/2010/main" val="1913116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B7C485-7103-4723-878D-8A533DA49B34}"/>
              </a:ext>
            </a:extLst>
          </p:cNvPr>
          <p:cNvSpPr>
            <a:spLocks noGrp="1"/>
          </p:cNvSpPr>
          <p:nvPr>
            <p:ph type="sldNum" sz="quarter" idx="12"/>
          </p:nvPr>
        </p:nvSpPr>
        <p:spPr/>
        <p:txBody>
          <a:bodyPr/>
          <a:lstStyle/>
          <a:p>
            <a:fld id="{A8160BDD-7155-D744-B749-9730458604AD}" type="slidenum">
              <a:rPr lang="en-US" smtClean="0"/>
              <a:t>40</a:t>
            </a:fld>
            <a:endParaRPr lang="en-US" dirty="0"/>
          </a:p>
        </p:txBody>
      </p:sp>
      <p:sp>
        <p:nvSpPr>
          <p:cNvPr id="4" name="Content Placeholder 3">
            <a:extLst>
              <a:ext uri="{FF2B5EF4-FFF2-40B4-BE49-F238E27FC236}">
                <a16:creationId xmlns:a16="http://schemas.microsoft.com/office/drawing/2014/main" id="{28D5A54B-8634-4FA1-AE65-CE4AA6C21FA1}"/>
              </a:ext>
            </a:extLst>
          </p:cNvPr>
          <p:cNvSpPr>
            <a:spLocks noGrp="1"/>
          </p:cNvSpPr>
          <p:nvPr>
            <p:ph idx="1"/>
          </p:nvPr>
        </p:nvSpPr>
        <p:spPr/>
        <p:txBody>
          <a:bodyPr/>
          <a:lstStyle/>
          <a:p>
            <a:r>
              <a:rPr lang="en-US" dirty="0"/>
              <a:t>Consider using iterative techniques with 10,000+ data examples/features.</a:t>
            </a:r>
          </a:p>
          <a:p>
            <a:r>
              <a:rPr lang="en-US" dirty="0"/>
              <a:t>Tune learning rate over several epochs.</a:t>
            </a:r>
          </a:p>
          <a:p>
            <a:r>
              <a:rPr lang="en-US" dirty="0"/>
              <a:t>Start with a higher learning rate and gradually decrease it over time.</a:t>
            </a:r>
          </a:p>
          <a:p>
            <a:r>
              <a:rPr lang="en-US" dirty="0"/>
              <a:t>Prefer SGD/SAG to BGD to save time/memory.</a:t>
            </a:r>
          </a:p>
          <a:p>
            <a:r>
              <a:rPr lang="en-US" dirty="0"/>
              <a:t>Consider MBGD as a middle ground.</a:t>
            </a:r>
          </a:p>
        </p:txBody>
      </p:sp>
      <p:sp>
        <p:nvSpPr>
          <p:cNvPr id="2" name="Title 1">
            <a:extLst>
              <a:ext uri="{FF2B5EF4-FFF2-40B4-BE49-F238E27FC236}">
                <a16:creationId xmlns:a16="http://schemas.microsoft.com/office/drawing/2014/main" id="{74C1B918-758E-473A-A153-A6C46F44665F}"/>
              </a:ext>
            </a:extLst>
          </p:cNvPr>
          <p:cNvSpPr>
            <a:spLocks noGrp="1"/>
          </p:cNvSpPr>
          <p:nvPr>
            <p:ph type="title"/>
          </p:nvPr>
        </p:nvSpPr>
        <p:spPr/>
        <p:txBody>
          <a:bodyPr/>
          <a:lstStyle/>
          <a:p>
            <a:r>
              <a:rPr lang="en-US" dirty="0"/>
              <a:t>Build an Iterative Linear Regression Model</a:t>
            </a:r>
          </a:p>
        </p:txBody>
      </p:sp>
      <p:pic>
        <p:nvPicPr>
          <p:cNvPr id="5" name="Picture 4" descr="Image result for checklist png">
            <a:extLst>
              <a:ext uri="{FF2B5EF4-FFF2-40B4-BE49-F238E27FC236}">
                <a16:creationId xmlns:a16="http://schemas.microsoft.com/office/drawing/2014/main" id="{74E0510D-CF95-4EF6-BD7D-9AB28C0C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5597477"/>
            <a:ext cx="1612891" cy="106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19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B7C485-7103-4723-878D-8A533DA49B34}"/>
              </a:ext>
            </a:extLst>
          </p:cNvPr>
          <p:cNvSpPr>
            <a:spLocks noGrp="1"/>
          </p:cNvSpPr>
          <p:nvPr>
            <p:ph type="sldNum" sz="quarter" idx="12"/>
          </p:nvPr>
        </p:nvSpPr>
        <p:spPr/>
        <p:txBody>
          <a:bodyPr/>
          <a:lstStyle/>
          <a:p>
            <a:fld id="{A8160BDD-7155-D744-B749-9730458604AD}" type="slidenum">
              <a:rPr lang="en-US" smtClean="0"/>
              <a:t>41</a:t>
            </a:fld>
            <a:endParaRPr lang="en-US" dirty="0"/>
          </a:p>
        </p:txBody>
      </p:sp>
      <p:sp>
        <p:nvSpPr>
          <p:cNvPr id="4" name="Content Placeholder 3">
            <a:extLst>
              <a:ext uri="{FF2B5EF4-FFF2-40B4-BE49-F238E27FC236}">
                <a16:creationId xmlns:a16="http://schemas.microsoft.com/office/drawing/2014/main" id="{28D5A54B-8634-4FA1-AE65-CE4AA6C21FA1}"/>
              </a:ext>
            </a:extLst>
          </p:cNvPr>
          <p:cNvSpPr>
            <a:spLocks noGrp="1"/>
          </p:cNvSpPr>
          <p:nvPr>
            <p:ph idx="1"/>
          </p:nvPr>
        </p:nvSpPr>
        <p:spPr/>
        <p:txBody>
          <a:bodyPr/>
          <a:lstStyle/>
          <a:p>
            <a:r>
              <a:rPr lang="en-US" dirty="0"/>
              <a:t>Several scikit-learn classes can implement iterative techniques through </a:t>
            </a:r>
            <a:r>
              <a:rPr lang="en-US" sz="1600" dirty="0">
                <a:latin typeface="Courier New" panose="02070309020205020404" pitchFamily="49" charset="0"/>
                <a:cs typeface="Courier New" panose="02070309020205020404" pitchFamily="49" charset="0"/>
              </a:rPr>
              <a:t>solver</a:t>
            </a:r>
            <a:r>
              <a:rPr lang="en-US" dirty="0"/>
              <a:t> parameter. Example:</a:t>
            </a:r>
          </a:p>
          <a:p>
            <a:pPr lvl="1"/>
            <a:r>
              <a:rPr lang="en-US" sz="1400" dirty="0">
                <a:latin typeface="Courier New" panose="02070309020205020404" pitchFamily="49" charset="0"/>
                <a:cs typeface="Courier New" panose="02070309020205020404" pitchFamily="49" charset="0"/>
              </a:rPr>
              <a:t>model = sklearn.linear_model.Ridge(alpha = 0.1, solver = 'sag')</a:t>
            </a:r>
          </a:p>
          <a:p>
            <a:r>
              <a:rPr lang="en-US" dirty="0"/>
              <a:t>For a specific application of gradient descent that is customizable, use </a:t>
            </a:r>
            <a:r>
              <a:rPr lang="en-US" sz="1600" dirty="0">
                <a:latin typeface="Courier New" panose="02070309020205020404" pitchFamily="49" charset="0"/>
                <a:cs typeface="Courier New" panose="02070309020205020404" pitchFamily="49" charset="0"/>
              </a:rPr>
              <a:t>SGDRegressor()</a:t>
            </a:r>
            <a:r>
              <a:rPr lang="en-US" dirty="0"/>
              <a:t>:</a:t>
            </a:r>
          </a:p>
          <a:p>
            <a:pPr lvl="1"/>
            <a:r>
              <a:rPr lang="en-US" sz="1400" dirty="0">
                <a:latin typeface="Courier New" panose="02070309020205020404" pitchFamily="49" charset="0"/>
                <a:cs typeface="Courier New" panose="02070309020205020404" pitchFamily="49" charset="0"/>
              </a:rPr>
              <a:t>model = sklearn.linear_model.SGDRegressor(penalty = 'l2', alpha = 0.1, learning_rate = 'constant', eta0 = 0.05)</a:t>
            </a:r>
            <a:endParaRPr lang="en-US" dirty="0">
              <a:latin typeface="Courier New" panose="02070309020205020404" pitchFamily="49" charset="0"/>
              <a:cs typeface="Courier New" panose="02070309020205020404" pitchFamily="49" charset="0"/>
            </a:endParaRPr>
          </a:p>
          <a:p>
            <a:pPr lvl="1"/>
            <a:r>
              <a:rPr lang="en-US" dirty="0"/>
              <a:t>Use same methods/attributes as before.</a:t>
            </a:r>
          </a:p>
        </p:txBody>
      </p:sp>
      <p:sp>
        <p:nvSpPr>
          <p:cNvPr id="2" name="Title 1">
            <a:extLst>
              <a:ext uri="{FF2B5EF4-FFF2-40B4-BE49-F238E27FC236}">
                <a16:creationId xmlns:a16="http://schemas.microsoft.com/office/drawing/2014/main" id="{74C1B918-758E-473A-A153-A6C46F44665F}"/>
              </a:ext>
            </a:extLst>
          </p:cNvPr>
          <p:cNvSpPr>
            <a:spLocks noGrp="1"/>
          </p:cNvSpPr>
          <p:nvPr>
            <p:ph type="title"/>
          </p:nvPr>
        </p:nvSpPr>
        <p:spPr/>
        <p:txBody>
          <a:bodyPr/>
          <a:lstStyle/>
          <a:p>
            <a:r>
              <a:rPr lang="en-US" dirty="0"/>
              <a:t>Use Python for Iterative Linear Regression</a:t>
            </a:r>
          </a:p>
        </p:txBody>
      </p:sp>
      <p:pic>
        <p:nvPicPr>
          <p:cNvPr id="5" name="Picture 4" descr="Image result for checklist png">
            <a:extLst>
              <a:ext uri="{FF2B5EF4-FFF2-40B4-BE49-F238E27FC236}">
                <a16:creationId xmlns:a16="http://schemas.microsoft.com/office/drawing/2014/main" id="{74E0510D-CF95-4EF6-BD7D-9AB28C0C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5597477"/>
            <a:ext cx="1612891" cy="106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619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0656A2-C43C-40BA-ACA7-81089CA618D5}"/>
              </a:ext>
            </a:extLst>
          </p:cNvPr>
          <p:cNvSpPr>
            <a:spLocks noGrp="1"/>
          </p:cNvSpPr>
          <p:nvPr>
            <p:ph type="sldNum" sz="quarter" idx="12"/>
          </p:nvPr>
        </p:nvSpPr>
        <p:spPr/>
        <p:txBody>
          <a:bodyPr/>
          <a:lstStyle/>
          <a:p>
            <a:fld id="{A8160BDD-7155-D744-B749-9730458604AD}" type="slidenum">
              <a:rPr lang="en-US" smtClean="0"/>
              <a:pPr/>
              <a:t>42</a:t>
            </a:fld>
            <a:endParaRPr lang="en-US" dirty="0"/>
          </a:p>
        </p:txBody>
      </p:sp>
      <p:sp>
        <p:nvSpPr>
          <p:cNvPr id="6" name="Content Placeholder 5">
            <a:extLst>
              <a:ext uri="{FF2B5EF4-FFF2-40B4-BE49-F238E27FC236}">
                <a16:creationId xmlns:a16="http://schemas.microsoft.com/office/drawing/2014/main" id="{5E39934E-4ABF-403A-8A5C-2EEEED3962BF}"/>
              </a:ext>
            </a:extLst>
          </p:cNvPr>
          <p:cNvSpPr>
            <a:spLocks noGrp="1"/>
          </p:cNvSpPr>
          <p:nvPr>
            <p:ph idx="1"/>
          </p:nvPr>
        </p:nvSpPr>
        <p:spPr>
          <a:xfrm>
            <a:off x="2809918" y="1196206"/>
            <a:ext cx="6218672" cy="4920960"/>
          </a:xfrm>
        </p:spPr>
        <p:txBody>
          <a:bodyPr/>
          <a:lstStyle/>
          <a:p>
            <a:r>
              <a:rPr lang="en-US" dirty="0"/>
              <a:t>As you continue expanding the scope of your real estate models, you realize that you'll quickly be training on very large datasets:</a:t>
            </a:r>
          </a:p>
          <a:p>
            <a:pPr lvl="1"/>
            <a:r>
              <a:rPr lang="en-US" dirty="0"/>
              <a:t>Hundreds of thousands of examples</a:t>
            </a:r>
          </a:p>
          <a:p>
            <a:pPr lvl="1"/>
            <a:r>
              <a:rPr lang="en-US" dirty="0"/>
              <a:t>Hundreds or perhaps thousands of features</a:t>
            </a:r>
          </a:p>
          <a:p>
            <a:r>
              <a:rPr lang="en-US" dirty="0"/>
              <a:t>The typical closed-form solution of the normal equation will:</a:t>
            </a:r>
          </a:p>
          <a:p>
            <a:pPr lvl="1"/>
            <a:r>
              <a:rPr lang="en-US" dirty="0"/>
              <a:t>Become a burden on training performance.</a:t>
            </a:r>
          </a:p>
          <a:p>
            <a:pPr lvl="1"/>
            <a:r>
              <a:rPr lang="en-US" dirty="0"/>
              <a:t>Slow down the process to a potentially unacceptable degree.</a:t>
            </a:r>
          </a:p>
          <a:p>
            <a:r>
              <a:rPr lang="en-US" dirty="0"/>
              <a:t>So, you will:</a:t>
            </a:r>
          </a:p>
          <a:p>
            <a:pPr lvl="1"/>
            <a:r>
              <a:rPr lang="en-US" dirty="0"/>
              <a:t>Try implementing an alternative cost minimization technique like gradient descent to hopefully cut down on training time.</a:t>
            </a:r>
          </a:p>
          <a:p>
            <a:pPr lvl="1"/>
            <a:r>
              <a:rPr lang="en-US" dirty="0"/>
              <a:t>Begin by retraining your Boston housing model.</a:t>
            </a:r>
          </a:p>
        </p:txBody>
      </p:sp>
      <p:sp>
        <p:nvSpPr>
          <p:cNvPr id="5" name="Title 4">
            <a:extLst>
              <a:ext uri="{FF2B5EF4-FFF2-40B4-BE49-F238E27FC236}">
                <a16:creationId xmlns:a16="http://schemas.microsoft.com/office/drawing/2014/main" id="{B258A946-B1DB-47D3-824D-FE802FE0DD77}"/>
              </a:ext>
            </a:extLst>
          </p:cNvPr>
          <p:cNvSpPr>
            <a:spLocks noGrp="1"/>
          </p:cNvSpPr>
          <p:nvPr>
            <p:ph type="title"/>
          </p:nvPr>
        </p:nvSpPr>
        <p:spPr/>
        <p:txBody>
          <a:bodyPr/>
          <a:lstStyle/>
          <a:p>
            <a:r>
              <a:rPr lang="en-US" dirty="0"/>
              <a:t>Activity: Building an Iterative Linear Regression Model</a:t>
            </a:r>
          </a:p>
        </p:txBody>
      </p:sp>
      <p:pic>
        <p:nvPicPr>
          <p:cNvPr id="4" name="Picture 3" descr="A bench in front of a brick building&#10;&#10;Description automatically generated">
            <a:extLst>
              <a:ext uri="{FF2B5EF4-FFF2-40B4-BE49-F238E27FC236}">
                <a16:creationId xmlns:a16="http://schemas.microsoft.com/office/drawing/2014/main" id="{0EF6C02B-6D74-4476-BEB2-B429EE84F832}"/>
              </a:ext>
            </a:extLst>
          </p:cNvPr>
          <p:cNvPicPr>
            <a:picLocks noChangeAspect="1"/>
          </p:cNvPicPr>
          <p:nvPr/>
        </p:nvPicPr>
        <p:blipFill rotWithShape="1">
          <a:blip r:embed="rId2"/>
          <a:srcRect l="44259" r="12216"/>
          <a:stretch/>
        </p:blipFill>
        <p:spPr>
          <a:xfrm>
            <a:off x="408373" y="1302040"/>
            <a:ext cx="2233788" cy="3421409"/>
          </a:xfrm>
          <a:prstGeom prst="rect">
            <a:avLst/>
          </a:prstGeom>
        </p:spPr>
      </p:pic>
    </p:spTree>
    <p:extLst>
      <p:ext uri="{BB962C8B-B14F-4D97-AF65-F5344CB8AC3E}">
        <p14:creationId xmlns:p14="http://schemas.microsoft.com/office/powerpoint/2010/main" val="14520930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5E3A3F-B1FE-4F57-9349-94AB84360824}"/>
              </a:ext>
            </a:extLst>
          </p:cNvPr>
          <p:cNvSpPr>
            <a:spLocks noGrp="1"/>
          </p:cNvSpPr>
          <p:nvPr>
            <p:ph type="sldNum" sz="quarter" idx="12"/>
          </p:nvPr>
        </p:nvSpPr>
        <p:spPr/>
        <p:txBody>
          <a:bodyPr/>
          <a:lstStyle/>
          <a:p>
            <a:fld id="{A8160BDD-7155-D744-B749-9730458604AD}" type="slidenum">
              <a:rPr lang="en-US" smtClean="0"/>
              <a:t>43</a:t>
            </a:fld>
            <a:endParaRPr lang="en-US" dirty="0"/>
          </a:p>
        </p:txBody>
      </p:sp>
      <p:sp>
        <p:nvSpPr>
          <p:cNvPr id="3" name="Text Placeholder 2">
            <a:extLst>
              <a:ext uri="{FF2B5EF4-FFF2-40B4-BE49-F238E27FC236}">
                <a16:creationId xmlns:a16="http://schemas.microsoft.com/office/drawing/2014/main" id="{7C3674A6-CA34-42AF-A958-76CA1FE48766}"/>
              </a:ext>
            </a:extLst>
          </p:cNvPr>
          <p:cNvSpPr>
            <a:spLocks noGrp="1"/>
          </p:cNvSpPr>
          <p:nvPr>
            <p:ph type="body" sz="quarter" idx="13"/>
          </p:nvPr>
        </p:nvSpPr>
        <p:spPr/>
        <p:txBody>
          <a:bodyPr/>
          <a:lstStyle/>
          <a:p>
            <a:r>
              <a:rPr lang="en-US" dirty="0"/>
              <a:t>What type of data in your organization do you think might be conducive to a linear regression analysis?</a:t>
            </a:r>
          </a:p>
          <a:p>
            <a:r>
              <a:rPr lang="en-US" dirty="0"/>
              <a:t>Do you believe your data is best approached by a closed-form solution or an iterative one? Why?</a:t>
            </a:r>
          </a:p>
        </p:txBody>
      </p:sp>
    </p:spTree>
    <p:extLst>
      <p:ext uri="{BB962C8B-B14F-4D97-AF65-F5344CB8AC3E}">
        <p14:creationId xmlns:p14="http://schemas.microsoft.com/office/powerpoint/2010/main" val="4210355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156FDF-45A5-44D6-81E7-424A5B198116}"/>
              </a:ext>
            </a:extLst>
          </p:cNvPr>
          <p:cNvSpPr>
            <a:spLocks noGrp="1"/>
          </p:cNvSpPr>
          <p:nvPr>
            <p:ph type="sldNum" sz="quarter" idx="12"/>
          </p:nvPr>
        </p:nvSpPr>
        <p:spPr/>
        <p:txBody>
          <a:bodyPr/>
          <a:lstStyle/>
          <a:p>
            <a:fld id="{A8160BDD-7155-D744-B749-9730458604AD}" type="slidenum">
              <a:rPr lang="en-US" smtClean="0"/>
              <a:pPr/>
              <a:t>5</a:t>
            </a:fld>
            <a:endParaRPr lang="en-US" dirty="0"/>
          </a:p>
        </p:txBody>
      </p:sp>
      <p:sp>
        <p:nvSpPr>
          <p:cNvPr id="4" name="Title 3">
            <a:extLst>
              <a:ext uri="{FF2B5EF4-FFF2-40B4-BE49-F238E27FC236}">
                <a16:creationId xmlns:a16="http://schemas.microsoft.com/office/drawing/2014/main" id="{5FA395BB-900B-4DC1-BA59-7D32CF9CED7F}"/>
              </a:ext>
            </a:extLst>
          </p:cNvPr>
          <p:cNvSpPr>
            <a:spLocks noGrp="1"/>
          </p:cNvSpPr>
          <p:nvPr>
            <p:ph type="title"/>
          </p:nvPr>
        </p:nvSpPr>
        <p:spPr/>
        <p:txBody>
          <a:bodyPr/>
          <a:lstStyle/>
          <a:p>
            <a:r>
              <a:rPr lang="en-US" dirty="0"/>
              <a:t>Linear Equation Data Example</a:t>
            </a:r>
          </a:p>
        </p:txBody>
      </p:sp>
      <p:graphicFrame>
        <p:nvGraphicFramePr>
          <p:cNvPr id="5" name="Group 64">
            <a:extLst>
              <a:ext uri="{FF2B5EF4-FFF2-40B4-BE49-F238E27FC236}">
                <a16:creationId xmlns:a16="http://schemas.microsoft.com/office/drawing/2014/main" id="{AC64BDCC-306D-474A-8098-71A0F48EACB9}"/>
              </a:ext>
            </a:extLst>
          </p:cNvPr>
          <p:cNvGraphicFramePr>
            <a:graphicFrameLocks noGrp="1"/>
          </p:cNvGraphicFramePr>
          <p:nvPr>
            <p:extLst>
              <p:ext uri="{D42A27DB-BD31-4B8C-83A1-F6EECF244321}">
                <p14:modId xmlns:p14="http://schemas.microsoft.com/office/powerpoint/2010/main" val="745510218"/>
              </p:ext>
            </p:extLst>
          </p:nvPr>
        </p:nvGraphicFramePr>
        <p:xfrm>
          <a:off x="119984" y="1063377"/>
          <a:ext cx="3814478" cy="5151504"/>
        </p:xfrm>
        <a:graphic>
          <a:graphicData uri="http://schemas.openxmlformats.org/drawingml/2006/table">
            <a:tbl>
              <a:tblPr/>
              <a:tblGrid>
                <a:gridCol w="1620039">
                  <a:extLst>
                    <a:ext uri="{9D8B030D-6E8A-4147-A177-3AD203B41FA5}">
                      <a16:colId xmlns:a16="http://schemas.microsoft.com/office/drawing/2014/main" val="20000"/>
                    </a:ext>
                  </a:extLst>
                </a:gridCol>
                <a:gridCol w="2194439">
                  <a:extLst>
                    <a:ext uri="{9D8B030D-6E8A-4147-A177-3AD203B41FA5}">
                      <a16:colId xmlns:a16="http://schemas.microsoft.com/office/drawing/2014/main" val="20001"/>
                    </a:ext>
                  </a:extLst>
                </a:gridCol>
              </a:tblGrid>
              <a:tr h="133272">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600" b="1" i="0" u="none" strike="noStrike" kern="1200" cap="none" normalizeH="0" baseline="0" dirty="0">
                          <a:ln>
                            <a:noFill/>
                          </a:ln>
                          <a:solidFill>
                            <a:schemeClr val="bg1"/>
                          </a:solidFill>
                          <a:effectLst/>
                          <a:latin typeface="+mn-lt"/>
                          <a:ea typeface="+mn-ea"/>
                          <a:cs typeface="Calibri"/>
                        </a:rPr>
                        <a:t>Miles Driven </a:t>
                      </a:r>
                      <a:br>
                        <a:rPr kumimoji="0" lang="en-US" sz="1600" b="1" i="0" u="none" strike="noStrike" kern="1200" cap="none" normalizeH="0" baseline="0" dirty="0">
                          <a:ln>
                            <a:noFill/>
                          </a:ln>
                          <a:solidFill>
                            <a:schemeClr val="bg1"/>
                          </a:solidFill>
                          <a:effectLst/>
                          <a:latin typeface="+mn-lt"/>
                          <a:ea typeface="+mn-ea"/>
                          <a:cs typeface="Calibri"/>
                        </a:rPr>
                      </a:br>
                      <a:r>
                        <a:rPr kumimoji="0" lang="en-US" sz="1600" b="1" i="0" u="none" strike="noStrike" kern="1200" cap="none" normalizeH="0" baseline="0" dirty="0">
                          <a:ln>
                            <a:noFill/>
                          </a:ln>
                          <a:solidFill>
                            <a:schemeClr val="bg1"/>
                          </a:solidFill>
                          <a:effectLst/>
                          <a:latin typeface="+mn-lt"/>
                          <a:ea typeface="+mn-ea"/>
                          <a:cs typeface="Calibri"/>
                        </a:rPr>
                        <a:t>in Thousands</a:t>
                      </a:r>
                      <a:endParaRPr kumimoji="0" lang="en-US" sz="1600" b="1" i="0" u="none" strike="noStrike" kern="1200" cap="none" normalizeH="0" baseline="0" dirty="0">
                        <a:ln>
                          <a:noFill/>
                        </a:ln>
                        <a:solidFill>
                          <a:schemeClr val="bg1"/>
                        </a:solidFill>
                        <a:effectLst/>
                        <a:latin typeface="Calibri"/>
                        <a:ea typeface="+mn-ea"/>
                        <a:cs typeface="Calibri"/>
                      </a:endParaRPr>
                    </a:p>
                  </a:txBody>
                  <a:tcPr marT="45732" marB="45732"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Tx/>
                        <a:buFontTx/>
                        <a:buNone/>
                        <a:tabLst/>
                      </a:pPr>
                      <a:r>
                        <a:rPr kumimoji="0" lang="en-US" sz="1600" b="1" i="0" u="none" strike="noStrike" kern="1200" cap="none" normalizeH="0" baseline="0" dirty="0">
                          <a:ln>
                            <a:noFill/>
                          </a:ln>
                          <a:solidFill>
                            <a:schemeClr val="bg1"/>
                          </a:solidFill>
                          <a:effectLst/>
                          <a:latin typeface="+mn-lt"/>
                          <a:ea typeface="+mn-ea"/>
                          <a:cs typeface="Calibri"/>
                        </a:rPr>
                        <a:t>Value</a:t>
                      </a:r>
                      <a:br>
                        <a:rPr kumimoji="0" lang="en-US" sz="1600" b="1" i="0" u="none" strike="noStrike" kern="1200" cap="none" normalizeH="0" baseline="0" dirty="0">
                          <a:ln>
                            <a:noFill/>
                          </a:ln>
                          <a:solidFill>
                            <a:schemeClr val="bg1"/>
                          </a:solidFill>
                          <a:effectLst/>
                          <a:latin typeface="+mn-lt"/>
                          <a:ea typeface="+mn-ea"/>
                          <a:cs typeface="Calibri"/>
                        </a:rPr>
                      </a:br>
                      <a:r>
                        <a:rPr kumimoji="0" lang="en-US" sz="1600" b="1" i="0" u="none" strike="noStrike" kern="1200" cap="none" normalizeH="0" baseline="0" dirty="0">
                          <a:ln>
                            <a:noFill/>
                          </a:ln>
                          <a:solidFill>
                            <a:schemeClr val="bg1"/>
                          </a:solidFill>
                          <a:effectLst/>
                          <a:latin typeface="+mn-lt"/>
                          <a:ea typeface="+mn-ea"/>
                          <a:cs typeface="Calibri"/>
                        </a:rPr>
                        <a:t>in Thousands of Dollars</a:t>
                      </a:r>
                      <a:endParaRPr kumimoji="0" lang="en-US" sz="1600" b="1" i="0" u="none" strike="noStrike" kern="1200" cap="none" normalizeH="0" baseline="0" dirty="0">
                        <a:ln>
                          <a:noFill/>
                        </a:ln>
                        <a:solidFill>
                          <a:schemeClr val="bg1"/>
                        </a:solidFill>
                        <a:effectLst/>
                        <a:latin typeface="Calibri"/>
                        <a:ea typeface="+mn-ea"/>
                        <a:cs typeface="Calibri"/>
                      </a:endParaRPr>
                    </a:p>
                  </a:txBody>
                  <a:tcPr marT="45732" marB="45732"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0">
                <a:tc>
                  <a:txBody>
                    <a:bodyPr/>
                    <a:lstStyle/>
                    <a:p>
                      <a:pPr marL="0" marR="0" lvl="0" indent="0" algn="r"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mn-lt"/>
                          <a:ea typeface="+mn-ea"/>
                          <a:cs typeface="Calibri"/>
                        </a:rPr>
                        <a:t>.10</a:t>
                      </a: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r" defTabSz="914400" rtl="0" eaLnBrk="1" fontAlgn="base" latinLnBrk="0" hangingPunct="1">
                        <a:lnSpc>
                          <a:spcPct val="100000"/>
                        </a:lnSpc>
                        <a:spcBef>
                          <a:spcPct val="20000"/>
                        </a:spcBef>
                        <a:spcAft>
                          <a:spcPct val="0"/>
                        </a:spcAft>
                        <a:buClr>
                          <a:srgbClr val="FF9900"/>
                        </a:buClr>
                        <a:buSzTx/>
                        <a:buFont typeface="Arial" panose="020B0604020202020204" pitchFamily="34" charset="0"/>
                        <a:buNone/>
                        <a:tabLst/>
                      </a:pPr>
                      <a:r>
                        <a:rPr lang="en-US" sz="1400" kern="1200" baseline="0" dirty="0">
                          <a:solidFill>
                            <a:schemeClr val="tx1"/>
                          </a:solidFill>
                          <a:latin typeface="+mn-lt"/>
                          <a:ea typeface="+mn-ea"/>
                          <a:cs typeface="+mn-cs"/>
                        </a:rPr>
                        <a:t>48.70</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766626451"/>
                  </a:ext>
                </a:extLst>
              </a:tr>
              <a:tr h="0">
                <a:tc>
                  <a:txBody>
                    <a:bodyPr/>
                    <a:lstStyle/>
                    <a:p>
                      <a:pPr marL="0" marR="0" lvl="0" indent="0" algn="r"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mn-lt"/>
                          <a:ea typeface="+mn-ea"/>
                          <a:cs typeface="Calibri"/>
                        </a:rPr>
                        <a:t>1.09</a:t>
                      </a: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r" defTabSz="914400" rtl="0" eaLnBrk="1" fontAlgn="base" latinLnBrk="0" hangingPunct="1">
                        <a:lnSpc>
                          <a:spcPct val="100000"/>
                        </a:lnSpc>
                        <a:spcBef>
                          <a:spcPct val="20000"/>
                        </a:spcBef>
                        <a:spcAft>
                          <a:spcPct val="0"/>
                        </a:spcAft>
                        <a:buClr>
                          <a:srgbClr val="FF9900"/>
                        </a:buClr>
                        <a:buSzTx/>
                        <a:buFont typeface="Arial" panose="020B0604020202020204" pitchFamily="34" charset="0"/>
                        <a:buNone/>
                        <a:tabLst/>
                      </a:pPr>
                      <a:r>
                        <a:rPr lang="en-US" sz="1400" kern="1200" baseline="0" dirty="0">
                          <a:solidFill>
                            <a:schemeClr val="tx1"/>
                          </a:solidFill>
                          <a:latin typeface="+mn-lt"/>
                          <a:ea typeface="+mn-ea"/>
                          <a:cs typeface="+mn-cs"/>
                        </a:rPr>
                        <a:t>47.30</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0">
                <a:tc>
                  <a:txBody>
                    <a:bodyPr/>
                    <a:lstStyle/>
                    <a:p>
                      <a:pPr marL="0" marR="0" lvl="0" indent="0" algn="r"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mn-lt"/>
                          <a:ea typeface="+mn-ea"/>
                          <a:cs typeface="Calibri"/>
                        </a:rPr>
                        <a:t>8.71</a:t>
                      </a: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r" defTabSz="914400" rtl="0" eaLnBrk="1" fontAlgn="base" latinLnBrk="0" hangingPunct="1">
                        <a:lnSpc>
                          <a:spcPct val="100000"/>
                        </a:lnSpc>
                        <a:spcBef>
                          <a:spcPct val="20000"/>
                        </a:spcBef>
                        <a:spcAft>
                          <a:spcPct val="0"/>
                        </a:spcAft>
                        <a:buClr>
                          <a:srgbClr val="FF9900"/>
                        </a:buClr>
                        <a:buSzTx/>
                        <a:buFont typeface="Arial" panose="020B0604020202020204" pitchFamily="34" charset="0"/>
                        <a:buNone/>
                        <a:tabLst/>
                      </a:pPr>
                      <a:r>
                        <a:rPr lang="en-US" sz="1400" kern="1200" baseline="0" dirty="0">
                          <a:solidFill>
                            <a:schemeClr val="tx1"/>
                          </a:solidFill>
                          <a:latin typeface="+mn-lt"/>
                          <a:ea typeface="+mn-ea"/>
                          <a:cs typeface="+mn-cs"/>
                        </a:rPr>
                        <a:t>43.90</a:t>
                      </a: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0">
                <a:tc>
                  <a:txBody>
                    <a:bodyPr/>
                    <a:lstStyle/>
                    <a:p>
                      <a:pPr marL="0" marR="0" lvl="0" indent="0" algn="r"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mn-lt"/>
                          <a:ea typeface="+mn-ea"/>
                          <a:cs typeface="Calibri"/>
                        </a:rPr>
                        <a:t>28.54</a:t>
                      </a: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r" defTabSz="914400" rtl="0" eaLnBrk="1" fontAlgn="base" latinLnBrk="0" hangingPunct="1">
                        <a:lnSpc>
                          <a:spcPct val="100000"/>
                        </a:lnSpc>
                        <a:spcBef>
                          <a:spcPct val="20000"/>
                        </a:spcBef>
                        <a:spcAft>
                          <a:spcPct val="0"/>
                        </a:spcAft>
                        <a:buClr>
                          <a:schemeClr val="tx1"/>
                        </a:buClr>
                        <a:buSzTx/>
                        <a:buFont typeface="Arial" panose="020B0604020202020204" pitchFamily="34" charset="0"/>
                        <a:buNone/>
                        <a:tabLst/>
                      </a:pPr>
                      <a:r>
                        <a:rPr lang="en-US" sz="1400" kern="1200" baseline="0" dirty="0">
                          <a:solidFill>
                            <a:schemeClr val="tx1"/>
                          </a:solidFill>
                          <a:latin typeface="+mn-lt"/>
                          <a:ea typeface="+mn-ea"/>
                          <a:cs typeface="+mn-cs"/>
                        </a:rPr>
                        <a:t>44.25</a:t>
                      </a: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0">
                <a:tc>
                  <a:txBody>
                    <a:bodyPr/>
                    <a:lstStyle/>
                    <a:p>
                      <a:pPr marL="0" marR="0" lvl="0" indent="0" algn="r"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mn-lt"/>
                          <a:ea typeface="+mn-ea"/>
                          <a:cs typeface="Calibri"/>
                        </a:rPr>
                        <a:t>41.92</a:t>
                      </a: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r" defTabSz="914400" rtl="0" eaLnBrk="1" fontAlgn="base" latinLnBrk="0" hangingPunct="1">
                        <a:lnSpc>
                          <a:spcPct val="100000"/>
                        </a:lnSpc>
                        <a:spcBef>
                          <a:spcPct val="20000"/>
                        </a:spcBef>
                        <a:spcAft>
                          <a:spcPct val="0"/>
                        </a:spcAft>
                        <a:buClr>
                          <a:schemeClr val="tx1"/>
                        </a:buClr>
                        <a:buSzTx/>
                        <a:buFont typeface="Arial" panose="020B0604020202020204" pitchFamily="34" charset="0"/>
                        <a:buNone/>
                        <a:tabLst/>
                        <a:defRPr/>
                      </a:pPr>
                      <a:r>
                        <a:rPr lang="en-US" sz="1400" kern="1200" baseline="0" dirty="0">
                          <a:solidFill>
                            <a:schemeClr val="tx1"/>
                          </a:solidFill>
                          <a:latin typeface="+mn-lt"/>
                          <a:ea typeface="+mn-ea"/>
                          <a:cs typeface="+mn-cs"/>
                        </a:rPr>
                        <a:t>39.50</a:t>
                      </a:r>
                      <a:endParaRPr kumimoji="0" lang="en-US" sz="1400" b="0" i="0" u="none" strike="noStrike" kern="1200" cap="none" normalizeH="0" baseline="0" dirty="0">
                        <a:ln>
                          <a:noFill/>
                        </a:ln>
                        <a:solidFill>
                          <a:schemeClr val="tx1"/>
                        </a:solidFill>
                        <a:effectLst/>
                        <a:latin typeface="+mn-lt"/>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148941729"/>
                  </a:ext>
                </a:extLst>
              </a:tr>
              <a:tr h="0">
                <a:tc>
                  <a:txBody>
                    <a:bodyPr/>
                    <a:lstStyle/>
                    <a:p>
                      <a:pPr marL="0" marR="0" lvl="0" indent="0" algn="r"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mn-lt"/>
                          <a:ea typeface="+mn-ea"/>
                          <a:cs typeface="Calibri"/>
                        </a:rPr>
                        <a:t>57.13</a:t>
                      </a: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r" defTabSz="914400" rtl="0" eaLnBrk="1" fontAlgn="base" latinLnBrk="0" hangingPunct="1">
                        <a:lnSpc>
                          <a:spcPct val="100000"/>
                        </a:lnSpc>
                        <a:spcBef>
                          <a:spcPct val="20000"/>
                        </a:spcBef>
                        <a:spcAft>
                          <a:spcPct val="0"/>
                        </a:spcAft>
                        <a:buClr>
                          <a:schemeClr val="tx1"/>
                        </a:buClr>
                        <a:buSzTx/>
                        <a:buFont typeface="Arial" panose="020B0604020202020204" pitchFamily="34" charset="0"/>
                        <a:buNone/>
                        <a:tabLst/>
                        <a:defRPr/>
                      </a:pPr>
                      <a:r>
                        <a:rPr lang="en-US" sz="1400" kern="1200" baseline="0" dirty="0">
                          <a:solidFill>
                            <a:schemeClr val="tx1"/>
                          </a:solidFill>
                          <a:latin typeface="+mn-lt"/>
                          <a:ea typeface="+mn-ea"/>
                          <a:cs typeface="+mn-cs"/>
                        </a:rPr>
                        <a:t>45.60</a:t>
                      </a:r>
                      <a:endParaRPr kumimoji="0" lang="en-US" sz="1400" b="0" i="0" u="none" strike="noStrike" kern="1200" cap="none" normalizeH="0" baseline="0" dirty="0">
                        <a:ln>
                          <a:noFill/>
                        </a:ln>
                        <a:solidFill>
                          <a:schemeClr val="tx1"/>
                        </a:solidFill>
                        <a:effectLst/>
                        <a:latin typeface="+mn-lt"/>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738382815"/>
                  </a:ext>
                </a:extLst>
              </a:tr>
              <a:tr h="0">
                <a:tc>
                  <a:txBody>
                    <a:bodyPr/>
                    <a:lstStyle/>
                    <a:p>
                      <a:pPr marL="0" marR="0" lvl="0" indent="0" algn="r"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mn-lt"/>
                          <a:ea typeface="+mn-ea"/>
                          <a:cs typeface="Calibri"/>
                        </a:rPr>
                        <a:t>89.54</a:t>
                      </a: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r" defTabSz="914400" rtl="0" eaLnBrk="1" fontAlgn="base" latinLnBrk="0" hangingPunct="1">
                        <a:lnSpc>
                          <a:spcPct val="100000"/>
                        </a:lnSpc>
                        <a:spcBef>
                          <a:spcPct val="20000"/>
                        </a:spcBef>
                        <a:spcAft>
                          <a:spcPct val="0"/>
                        </a:spcAft>
                        <a:buClr>
                          <a:schemeClr val="tx1"/>
                        </a:buClr>
                        <a:buSzTx/>
                        <a:buFont typeface="Arial" panose="020B0604020202020204" pitchFamily="34" charset="0"/>
                        <a:buNone/>
                        <a:tabLst/>
                        <a:defRPr/>
                      </a:pPr>
                      <a:r>
                        <a:rPr lang="en-US" sz="1400" kern="1200" baseline="0" dirty="0">
                          <a:solidFill>
                            <a:schemeClr val="tx1"/>
                          </a:solidFill>
                          <a:latin typeface="+mn-lt"/>
                          <a:ea typeface="+mn-ea"/>
                          <a:cs typeface="+mn-cs"/>
                        </a:rPr>
                        <a:t>27.20</a:t>
                      </a:r>
                      <a:endParaRPr kumimoji="0" lang="en-US" sz="1400" b="0" i="0" u="none" strike="noStrike" kern="1200" cap="none" normalizeH="0" baseline="0" dirty="0">
                        <a:ln>
                          <a:noFill/>
                        </a:ln>
                        <a:solidFill>
                          <a:schemeClr val="tx1"/>
                        </a:solidFill>
                        <a:effectLst/>
                        <a:latin typeface="+mn-lt"/>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326251033"/>
                  </a:ext>
                </a:extLst>
              </a:tr>
              <a:tr h="0">
                <a:tc>
                  <a:txBody>
                    <a:bodyPr/>
                    <a:lstStyle/>
                    <a:p>
                      <a:pPr marL="0" marR="0" lvl="0" indent="0" algn="r"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mn-lt"/>
                          <a:ea typeface="+mn-ea"/>
                          <a:cs typeface="Calibri"/>
                        </a:rPr>
                        <a:t>97.12</a:t>
                      </a: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r" defTabSz="914400" rtl="0" eaLnBrk="1" fontAlgn="base" latinLnBrk="0" hangingPunct="1">
                        <a:lnSpc>
                          <a:spcPct val="100000"/>
                        </a:lnSpc>
                        <a:spcBef>
                          <a:spcPct val="20000"/>
                        </a:spcBef>
                        <a:spcAft>
                          <a:spcPct val="0"/>
                        </a:spcAft>
                        <a:buClr>
                          <a:schemeClr val="tx1"/>
                        </a:buClr>
                        <a:buSzTx/>
                        <a:buFont typeface="Arial" panose="020B0604020202020204" pitchFamily="34" charset="0"/>
                        <a:buNone/>
                        <a:tabLst/>
                      </a:pPr>
                      <a:r>
                        <a:rPr lang="en-US" sz="1400" kern="1200" baseline="0" dirty="0">
                          <a:solidFill>
                            <a:schemeClr val="tx1"/>
                          </a:solidFill>
                          <a:latin typeface="+mn-lt"/>
                          <a:ea typeface="+mn-ea"/>
                          <a:cs typeface="+mn-cs"/>
                        </a:rPr>
                        <a:t>34.00</a:t>
                      </a: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776677852"/>
                  </a:ext>
                </a:extLst>
              </a:tr>
              <a:tr h="0">
                <a:tc>
                  <a:txBody>
                    <a:bodyPr/>
                    <a:lstStyle/>
                    <a:p>
                      <a:pPr marL="0" marR="0" lvl="0" indent="0" algn="r"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mn-lt"/>
                          <a:ea typeface="+mn-ea"/>
                          <a:cs typeface="Calibri"/>
                        </a:rPr>
                        <a:t>103.00</a:t>
                      </a: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r" defTabSz="914400" rtl="0" eaLnBrk="1" fontAlgn="base" latinLnBrk="0" hangingPunct="1">
                        <a:lnSpc>
                          <a:spcPct val="100000"/>
                        </a:lnSpc>
                        <a:spcBef>
                          <a:spcPct val="20000"/>
                        </a:spcBef>
                        <a:spcAft>
                          <a:spcPct val="0"/>
                        </a:spcAft>
                        <a:buClr>
                          <a:schemeClr val="tx1"/>
                        </a:buClr>
                        <a:buSzTx/>
                        <a:buFont typeface="Arial" panose="020B0604020202020204" pitchFamily="34" charset="0"/>
                        <a:buNone/>
                        <a:tabLst/>
                      </a:pPr>
                      <a:r>
                        <a:rPr lang="en-US" sz="1400" kern="1200" baseline="0" dirty="0">
                          <a:solidFill>
                            <a:schemeClr val="tx1"/>
                          </a:solidFill>
                          <a:latin typeface="+mn-lt"/>
                          <a:ea typeface="+mn-ea"/>
                          <a:cs typeface="+mn-cs"/>
                        </a:rPr>
                        <a:t>39.20</a:t>
                      </a: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482134237"/>
                  </a:ext>
                </a:extLst>
              </a:tr>
              <a:tr h="0">
                <a:tc>
                  <a:txBody>
                    <a:bodyPr/>
                    <a:lstStyle/>
                    <a:p>
                      <a:pPr marL="0" marR="0" lvl="0" indent="0" algn="r"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mn-lt"/>
                          <a:ea typeface="+mn-ea"/>
                          <a:cs typeface="Calibri"/>
                        </a:rPr>
                        <a:t>125.43</a:t>
                      </a: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r" defTabSz="914400" rtl="0" eaLnBrk="1" fontAlgn="base" latinLnBrk="0" hangingPunct="1">
                        <a:lnSpc>
                          <a:spcPct val="100000"/>
                        </a:lnSpc>
                        <a:spcBef>
                          <a:spcPct val="20000"/>
                        </a:spcBef>
                        <a:spcAft>
                          <a:spcPct val="0"/>
                        </a:spcAft>
                        <a:buClr>
                          <a:schemeClr val="tx1"/>
                        </a:buClr>
                        <a:buSzTx/>
                        <a:buFont typeface="Arial" panose="020B0604020202020204" pitchFamily="34" charset="0"/>
                        <a:buNone/>
                        <a:tabLst/>
                      </a:pPr>
                      <a:r>
                        <a:rPr lang="en-US" sz="1400" kern="1200" baseline="0" dirty="0">
                          <a:solidFill>
                            <a:schemeClr val="tx1"/>
                          </a:solidFill>
                          <a:latin typeface="+mn-lt"/>
                          <a:ea typeface="+mn-ea"/>
                          <a:cs typeface="+mn-cs"/>
                        </a:rPr>
                        <a:t>27.40</a:t>
                      </a: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625472438"/>
                  </a:ext>
                </a:extLst>
              </a:tr>
              <a:tr h="0">
                <a:tc>
                  <a:txBody>
                    <a:bodyPr/>
                    <a:lstStyle/>
                    <a:p>
                      <a:pPr marL="0" marR="0" lvl="0" indent="0" algn="r"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mn-lt"/>
                          <a:ea typeface="+mn-ea"/>
                          <a:cs typeface="Calibri"/>
                        </a:rPr>
                        <a:t>139.10</a:t>
                      </a: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r" defTabSz="914400" rtl="0" eaLnBrk="1" fontAlgn="base" latinLnBrk="0" hangingPunct="1">
                        <a:lnSpc>
                          <a:spcPct val="100000"/>
                        </a:lnSpc>
                        <a:spcBef>
                          <a:spcPct val="20000"/>
                        </a:spcBef>
                        <a:spcAft>
                          <a:spcPct val="0"/>
                        </a:spcAft>
                        <a:buClr>
                          <a:schemeClr val="tx1"/>
                        </a:buClr>
                        <a:buSzTx/>
                        <a:buFont typeface="Arial" panose="020B0604020202020204" pitchFamily="34" charset="0"/>
                        <a:buNone/>
                        <a:tabLst/>
                      </a:pPr>
                      <a:r>
                        <a:rPr lang="en-US" sz="1400" kern="1200" baseline="0" dirty="0">
                          <a:solidFill>
                            <a:schemeClr val="tx1"/>
                          </a:solidFill>
                          <a:latin typeface="+mn-lt"/>
                          <a:ea typeface="+mn-ea"/>
                          <a:cs typeface="+mn-cs"/>
                        </a:rPr>
                        <a:t>31.85</a:t>
                      </a: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970485257"/>
                  </a:ext>
                </a:extLst>
              </a:tr>
              <a:tr h="0">
                <a:tc>
                  <a:txBody>
                    <a:bodyPr/>
                    <a:lstStyle/>
                    <a:p>
                      <a:pPr marL="0" marR="0" lvl="0" indent="0" algn="r"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mn-lt"/>
                          <a:ea typeface="+mn-ea"/>
                          <a:cs typeface="Calibri"/>
                        </a:rPr>
                        <a:t>145.02</a:t>
                      </a: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r" defTabSz="914400" rtl="0" eaLnBrk="1" fontAlgn="base" latinLnBrk="0" hangingPunct="1">
                        <a:lnSpc>
                          <a:spcPct val="100000"/>
                        </a:lnSpc>
                        <a:spcBef>
                          <a:spcPct val="20000"/>
                        </a:spcBef>
                        <a:spcAft>
                          <a:spcPct val="0"/>
                        </a:spcAft>
                        <a:buClr>
                          <a:schemeClr val="tx1"/>
                        </a:buClr>
                        <a:buSzTx/>
                        <a:buFont typeface="Arial" panose="020B0604020202020204" pitchFamily="34" charset="0"/>
                        <a:buNone/>
                        <a:tabLst/>
                      </a:pPr>
                      <a:r>
                        <a:rPr lang="en-US" sz="1400" kern="1200" baseline="0" dirty="0">
                          <a:solidFill>
                            <a:schemeClr val="tx1"/>
                          </a:solidFill>
                          <a:latin typeface="+mn-lt"/>
                          <a:ea typeface="+mn-ea"/>
                          <a:cs typeface="+mn-cs"/>
                        </a:rPr>
                        <a:t>20.65</a:t>
                      </a: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558714070"/>
                  </a:ext>
                </a:extLst>
              </a:tr>
              <a:tr h="0">
                <a:tc>
                  <a:txBody>
                    <a:bodyPr/>
                    <a:lstStyle/>
                    <a:p>
                      <a:pPr marL="0" marR="0" lvl="0" indent="0" algn="r"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mn-lt"/>
                          <a:ea typeface="+mn-ea"/>
                          <a:cs typeface="Calibri"/>
                        </a:rPr>
                        <a:t>163.21</a:t>
                      </a: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r" defTabSz="914400" rtl="0" eaLnBrk="1" fontAlgn="base" latinLnBrk="0" hangingPunct="1">
                        <a:lnSpc>
                          <a:spcPct val="100000"/>
                        </a:lnSpc>
                        <a:spcBef>
                          <a:spcPct val="20000"/>
                        </a:spcBef>
                        <a:spcAft>
                          <a:spcPct val="0"/>
                        </a:spcAft>
                        <a:buClr>
                          <a:schemeClr val="tx1"/>
                        </a:buClr>
                        <a:buSzTx/>
                        <a:buFont typeface="Arial" panose="020B0604020202020204" pitchFamily="34" charset="0"/>
                        <a:buNone/>
                        <a:tabLst/>
                      </a:pPr>
                      <a:r>
                        <a:rPr lang="en-US" sz="1400" kern="1200" baseline="0" dirty="0">
                          <a:solidFill>
                            <a:schemeClr val="tx1"/>
                          </a:solidFill>
                          <a:latin typeface="+mn-lt"/>
                          <a:ea typeface="+mn-ea"/>
                          <a:cs typeface="+mn-cs"/>
                        </a:rPr>
                        <a:t>24.40</a:t>
                      </a: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593154"/>
                  </a:ext>
                </a:extLst>
              </a:tr>
              <a:tr h="0">
                <a:tc>
                  <a:txBody>
                    <a:bodyPr/>
                    <a:lstStyle/>
                    <a:p>
                      <a:pPr marL="0" marR="0" lvl="0" indent="0" algn="r"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mn-lt"/>
                          <a:ea typeface="+mn-ea"/>
                          <a:cs typeface="Calibri"/>
                        </a:rPr>
                        <a:t>194.98</a:t>
                      </a: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r" defTabSz="914400" rtl="0" eaLnBrk="1" fontAlgn="base" latinLnBrk="0" hangingPunct="1">
                        <a:lnSpc>
                          <a:spcPct val="100000"/>
                        </a:lnSpc>
                        <a:spcBef>
                          <a:spcPct val="20000"/>
                        </a:spcBef>
                        <a:spcAft>
                          <a:spcPct val="0"/>
                        </a:spcAft>
                        <a:buClr>
                          <a:schemeClr val="tx1"/>
                        </a:buClr>
                        <a:buSzTx/>
                        <a:buFont typeface="Arial" panose="020B0604020202020204" pitchFamily="34" charset="0"/>
                        <a:buNone/>
                        <a:tabLst/>
                      </a:pPr>
                      <a:r>
                        <a:rPr lang="en-US" sz="1400" kern="1200" baseline="0" dirty="0">
                          <a:solidFill>
                            <a:schemeClr val="tx1"/>
                          </a:solidFill>
                          <a:latin typeface="+mn-lt"/>
                          <a:ea typeface="+mn-ea"/>
                          <a:cs typeface="+mn-cs"/>
                        </a:rPr>
                        <a:t>43.00</a:t>
                      </a: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387259666"/>
                  </a:ext>
                </a:extLst>
              </a:tr>
              <a:tr h="0">
                <a:tc>
                  <a:txBody>
                    <a:bodyPr/>
                    <a:lstStyle/>
                    <a:p>
                      <a:pPr marL="0" marR="0" lvl="0" indent="0" algn="r" defTabSz="914400" rtl="0" eaLnBrk="1" fontAlgn="base" latinLnBrk="0" hangingPunct="1">
                        <a:lnSpc>
                          <a:spcPct val="100000"/>
                        </a:lnSpc>
                        <a:spcBef>
                          <a:spcPct val="20000"/>
                        </a:spcBef>
                        <a:spcAft>
                          <a:spcPct val="0"/>
                        </a:spcAft>
                        <a:buClr>
                          <a:srgbClr val="FF9900"/>
                        </a:buClr>
                        <a:buSzTx/>
                        <a:buFontTx/>
                        <a:buNone/>
                        <a:tabLst/>
                      </a:pPr>
                      <a:r>
                        <a:rPr kumimoji="0" lang="en-US" sz="1400" b="1" i="0" u="none" strike="noStrike" kern="1200" cap="none" normalizeH="0" baseline="0" dirty="0">
                          <a:ln>
                            <a:noFill/>
                          </a:ln>
                          <a:solidFill>
                            <a:schemeClr val="tx1"/>
                          </a:solidFill>
                          <a:effectLst/>
                          <a:latin typeface="+mn-lt"/>
                          <a:ea typeface="+mn-ea"/>
                          <a:cs typeface="Calibri"/>
                        </a:rPr>
                        <a:t>224.63</a:t>
                      </a:r>
                      <a:endParaRPr kumimoji="0" lang="en-US" sz="1400" b="1"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r" defTabSz="914400" rtl="0" eaLnBrk="1" fontAlgn="base" latinLnBrk="0" hangingPunct="1">
                        <a:lnSpc>
                          <a:spcPct val="100000"/>
                        </a:lnSpc>
                        <a:spcBef>
                          <a:spcPct val="20000"/>
                        </a:spcBef>
                        <a:spcAft>
                          <a:spcPct val="0"/>
                        </a:spcAft>
                        <a:buClr>
                          <a:schemeClr val="tx1"/>
                        </a:buClr>
                        <a:buSzTx/>
                        <a:buFont typeface="Arial" panose="020B0604020202020204" pitchFamily="34" charset="0"/>
                        <a:buNone/>
                        <a:tabLst/>
                      </a:pPr>
                      <a:r>
                        <a:rPr lang="en-US" sz="1400" kern="1200" baseline="0" dirty="0">
                          <a:solidFill>
                            <a:schemeClr val="tx1"/>
                          </a:solidFill>
                          <a:latin typeface="+mn-lt"/>
                          <a:ea typeface="+mn-ea"/>
                          <a:cs typeface="+mn-cs"/>
                        </a:rPr>
                        <a:t>13.25</a:t>
                      </a:r>
                      <a:endParaRPr kumimoji="0" lang="en-US" sz="1400" b="0" i="0" u="none" strike="noStrike" kern="1200" cap="none" normalizeH="0" baseline="0" dirty="0">
                        <a:ln>
                          <a:noFill/>
                        </a:ln>
                        <a:solidFill>
                          <a:schemeClr val="tx1"/>
                        </a:solidFill>
                        <a:effectLst/>
                        <a:latin typeface="Calibri"/>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46231995"/>
                  </a:ext>
                </a:extLst>
              </a:tr>
            </a:tbl>
          </a:graphicData>
        </a:graphic>
      </p:graphicFrame>
      <p:grpSp>
        <p:nvGrpSpPr>
          <p:cNvPr id="6" name="Group 5">
            <a:extLst>
              <a:ext uri="{FF2B5EF4-FFF2-40B4-BE49-F238E27FC236}">
                <a16:creationId xmlns:a16="http://schemas.microsoft.com/office/drawing/2014/main" id="{6F2AE8E7-B11C-45AF-BFDC-B5EB5AE8349E}"/>
              </a:ext>
            </a:extLst>
          </p:cNvPr>
          <p:cNvGrpSpPr/>
          <p:nvPr/>
        </p:nvGrpSpPr>
        <p:grpSpPr>
          <a:xfrm>
            <a:off x="4128116" y="1063377"/>
            <a:ext cx="4618619" cy="3099467"/>
            <a:chOff x="771237" y="1647402"/>
            <a:chExt cx="6684530" cy="4485861"/>
          </a:xfrm>
        </p:grpSpPr>
        <p:sp>
          <p:nvSpPr>
            <p:cNvPr id="7" name="TextBox 6">
              <a:extLst>
                <a:ext uri="{FF2B5EF4-FFF2-40B4-BE49-F238E27FC236}">
                  <a16:creationId xmlns:a16="http://schemas.microsoft.com/office/drawing/2014/main" id="{5A7E5DE3-4C00-47DA-B246-DC2A390DD85D}"/>
                </a:ext>
              </a:extLst>
            </p:cNvPr>
            <p:cNvSpPr txBox="1"/>
            <p:nvPr/>
          </p:nvSpPr>
          <p:spPr>
            <a:xfrm>
              <a:off x="1233058" y="1647402"/>
              <a:ext cx="418704" cy="369332"/>
            </a:xfrm>
            <a:prstGeom prst="rect">
              <a:avLst/>
            </a:prstGeom>
            <a:noFill/>
          </p:spPr>
          <p:txBody>
            <a:bodyPr wrap="none" rtlCol="0">
              <a:spAutoFit/>
            </a:bodyPr>
            <a:lstStyle/>
            <a:p>
              <a:r>
                <a:rPr lang="en-US" dirty="0"/>
                <a:t>50</a:t>
              </a:r>
            </a:p>
          </p:txBody>
        </p:sp>
        <p:sp>
          <p:nvSpPr>
            <p:cNvPr id="8" name="TextBox 7">
              <a:extLst>
                <a:ext uri="{FF2B5EF4-FFF2-40B4-BE49-F238E27FC236}">
                  <a16:creationId xmlns:a16="http://schemas.microsoft.com/office/drawing/2014/main" id="{3A8E3AFA-46B1-4579-8ED8-40547EA559CE}"/>
                </a:ext>
              </a:extLst>
            </p:cNvPr>
            <p:cNvSpPr txBox="1"/>
            <p:nvPr/>
          </p:nvSpPr>
          <p:spPr>
            <a:xfrm>
              <a:off x="1261912" y="5162816"/>
              <a:ext cx="418704" cy="369332"/>
            </a:xfrm>
            <a:prstGeom prst="rect">
              <a:avLst/>
            </a:prstGeom>
            <a:noFill/>
          </p:spPr>
          <p:txBody>
            <a:bodyPr wrap="none" rtlCol="0">
              <a:spAutoFit/>
            </a:bodyPr>
            <a:lstStyle/>
            <a:p>
              <a:pPr algn="ctr"/>
              <a:r>
                <a:rPr lang="en-US" dirty="0"/>
                <a:t>10</a:t>
              </a:r>
            </a:p>
          </p:txBody>
        </p:sp>
        <p:sp>
          <p:nvSpPr>
            <p:cNvPr id="9" name="TextBox 8">
              <a:extLst>
                <a:ext uri="{FF2B5EF4-FFF2-40B4-BE49-F238E27FC236}">
                  <a16:creationId xmlns:a16="http://schemas.microsoft.com/office/drawing/2014/main" id="{29F09F12-1B5B-4583-8C54-E5C74681B9B6}"/>
                </a:ext>
              </a:extLst>
            </p:cNvPr>
            <p:cNvSpPr txBox="1"/>
            <p:nvPr/>
          </p:nvSpPr>
          <p:spPr>
            <a:xfrm>
              <a:off x="6920043" y="5345048"/>
              <a:ext cx="535724" cy="369332"/>
            </a:xfrm>
            <a:prstGeom prst="rect">
              <a:avLst/>
            </a:prstGeom>
            <a:noFill/>
          </p:spPr>
          <p:txBody>
            <a:bodyPr wrap="none" rtlCol="0">
              <a:spAutoFit/>
            </a:bodyPr>
            <a:lstStyle/>
            <a:p>
              <a:r>
                <a:rPr lang="en-US" dirty="0"/>
                <a:t>250</a:t>
              </a:r>
            </a:p>
          </p:txBody>
        </p:sp>
        <p:sp>
          <p:nvSpPr>
            <p:cNvPr id="10" name="TextBox 9">
              <a:extLst>
                <a:ext uri="{FF2B5EF4-FFF2-40B4-BE49-F238E27FC236}">
                  <a16:creationId xmlns:a16="http://schemas.microsoft.com/office/drawing/2014/main" id="{65CE6685-081B-42D4-A746-ADE196D5B18B}"/>
                </a:ext>
              </a:extLst>
            </p:cNvPr>
            <p:cNvSpPr txBox="1"/>
            <p:nvPr/>
          </p:nvSpPr>
          <p:spPr>
            <a:xfrm>
              <a:off x="1568036" y="5345048"/>
              <a:ext cx="301686" cy="369332"/>
            </a:xfrm>
            <a:prstGeom prst="rect">
              <a:avLst/>
            </a:prstGeom>
            <a:noFill/>
          </p:spPr>
          <p:txBody>
            <a:bodyPr wrap="none" rtlCol="0">
              <a:spAutoFit/>
            </a:bodyPr>
            <a:lstStyle/>
            <a:p>
              <a:r>
                <a:rPr lang="en-US" dirty="0"/>
                <a:t>0</a:t>
              </a:r>
            </a:p>
          </p:txBody>
        </p:sp>
        <p:cxnSp>
          <p:nvCxnSpPr>
            <p:cNvPr id="11" name="Straight Connector 10">
              <a:extLst>
                <a:ext uri="{FF2B5EF4-FFF2-40B4-BE49-F238E27FC236}">
                  <a16:creationId xmlns:a16="http://schemas.microsoft.com/office/drawing/2014/main" id="{9E516B06-FDD9-45ED-9DB3-F999F77B8C8F}"/>
                </a:ext>
              </a:extLst>
            </p:cNvPr>
            <p:cNvCxnSpPr/>
            <p:nvPr/>
          </p:nvCxnSpPr>
          <p:spPr>
            <a:xfrm>
              <a:off x="1694381" y="1804909"/>
              <a:ext cx="0" cy="3581400"/>
            </a:xfrm>
            <a:prstGeom prst="line">
              <a:avLst/>
            </a:prstGeom>
            <a:ln w="28575"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D52A5180-C63C-40FA-BEA3-0DD7E6FAFCA7}"/>
                </a:ext>
              </a:extLst>
            </p:cNvPr>
            <p:cNvCxnSpPr>
              <a:cxnSpLocks/>
            </p:cNvCxnSpPr>
            <p:nvPr/>
          </p:nvCxnSpPr>
          <p:spPr>
            <a:xfrm flipH="1">
              <a:off x="1709470" y="5386309"/>
              <a:ext cx="5431454" cy="0"/>
            </a:xfrm>
            <a:prstGeom prst="line">
              <a:avLst/>
            </a:prstGeom>
            <a:ln w="28575"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8460EE8-3630-4813-80DB-BFC44D1A1123}"/>
                </a:ext>
              </a:extLst>
            </p:cNvPr>
            <p:cNvSpPr txBox="1"/>
            <p:nvPr/>
          </p:nvSpPr>
          <p:spPr>
            <a:xfrm>
              <a:off x="3594503" y="5671598"/>
              <a:ext cx="1600759" cy="461665"/>
            </a:xfrm>
            <a:prstGeom prst="rect">
              <a:avLst/>
            </a:prstGeom>
            <a:noFill/>
          </p:spPr>
          <p:txBody>
            <a:bodyPr wrap="none" rtlCol="0">
              <a:spAutoFit/>
            </a:bodyPr>
            <a:lstStyle/>
            <a:p>
              <a:r>
                <a:rPr lang="en-US" sz="2400" dirty="0"/>
                <a:t>Mileage (K)</a:t>
              </a:r>
            </a:p>
          </p:txBody>
        </p:sp>
        <p:sp>
          <p:nvSpPr>
            <p:cNvPr id="14" name="TextBox 13">
              <a:extLst>
                <a:ext uri="{FF2B5EF4-FFF2-40B4-BE49-F238E27FC236}">
                  <a16:creationId xmlns:a16="http://schemas.microsoft.com/office/drawing/2014/main" id="{DBEE239E-4C38-4610-AF90-027273B707CE}"/>
                </a:ext>
              </a:extLst>
            </p:cNvPr>
            <p:cNvSpPr txBox="1"/>
            <p:nvPr/>
          </p:nvSpPr>
          <p:spPr>
            <a:xfrm rot="16200000">
              <a:off x="278698" y="3358942"/>
              <a:ext cx="1446743" cy="461665"/>
            </a:xfrm>
            <a:prstGeom prst="rect">
              <a:avLst/>
            </a:prstGeom>
            <a:noFill/>
          </p:spPr>
          <p:txBody>
            <a:bodyPr wrap="none" rtlCol="0">
              <a:spAutoFit/>
            </a:bodyPr>
            <a:lstStyle/>
            <a:p>
              <a:r>
                <a:rPr lang="en-US" sz="2400" dirty="0"/>
                <a:t>Value ($K)</a:t>
              </a:r>
            </a:p>
          </p:txBody>
        </p:sp>
        <p:sp>
          <p:nvSpPr>
            <p:cNvPr id="15" name="Oval 14">
              <a:extLst>
                <a:ext uri="{FF2B5EF4-FFF2-40B4-BE49-F238E27FC236}">
                  <a16:creationId xmlns:a16="http://schemas.microsoft.com/office/drawing/2014/main" id="{539521A1-0C9F-4013-9254-5EF772585313}"/>
                </a:ext>
              </a:extLst>
            </p:cNvPr>
            <p:cNvSpPr>
              <a:spLocks noChangeAspect="1"/>
            </p:cNvSpPr>
            <p:nvPr/>
          </p:nvSpPr>
          <p:spPr>
            <a:xfrm>
              <a:off x="4791142" y="326069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6" name="Oval 15">
              <a:extLst>
                <a:ext uri="{FF2B5EF4-FFF2-40B4-BE49-F238E27FC236}">
                  <a16:creationId xmlns:a16="http://schemas.microsoft.com/office/drawing/2014/main" id="{C5E01CDA-E4B3-46F6-97E2-85320627C37F}"/>
                </a:ext>
              </a:extLst>
            </p:cNvPr>
            <p:cNvSpPr>
              <a:spLocks noChangeAspect="1"/>
            </p:cNvSpPr>
            <p:nvPr/>
          </p:nvSpPr>
          <p:spPr>
            <a:xfrm>
              <a:off x="6677446" y="489169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7" name="Oval 16">
              <a:extLst>
                <a:ext uri="{FF2B5EF4-FFF2-40B4-BE49-F238E27FC236}">
                  <a16:creationId xmlns:a16="http://schemas.microsoft.com/office/drawing/2014/main" id="{F36FB545-F073-45E2-A739-1E750CEA955F}"/>
                </a:ext>
              </a:extLst>
            </p:cNvPr>
            <p:cNvSpPr>
              <a:spLocks noChangeAspect="1"/>
            </p:cNvSpPr>
            <p:nvPr/>
          </p:nvSpPr>
          <p:spPr>
            <a:xfrm>
              <a:off x="5717326" y="389722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8" name="Oval 17">
              <a:extLst>
                <a:ext uri="{FF2B5EF4-FFF2-40B4-BE49-F238E27FC236}">
                  <a16:creationId xmlns:a16="http://schemas.microsoft.com/office/drawing/2014/main" id="{952247FC-745A-4732-AAB3-0B966EBE1AF1}"/>
                </a:ext>
              </a:extLst>
            </p:cNvPr>
            <p:cNvSpPr>
              <a:spLocks noChangeAspect="1"/>
            </p:cNvSpPr>
            <p:nvPr/>
          </p:nvSpPr>
          <p:spPr>
            <a:xfrm>
              <a:off x="3831022" y="271893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9" name="Oval 18">
              <a:extLst>
                <a:ext uri="{FF2B5EF4-FFF2-40B4-BE49-F238E27FC236}">
                  <a16:creationId xmlns:a16="http://schemas.microsoft.com/office/drawing/2014/main" id="{D2F50896-3EAB-4E56-A23B-2FE346AF9505}"/>
                </a:ext>
              </a:extLst>
            </p:cNvPr>
            <p:cNvSpPr>
              <a:spLocks noChangeAspect="1"/>
            </p:cNvSpPr>
            <p:nvPr/>
          </p:nvSpPr>
          <p:spPr>
            <a:xfrm>
              <a:off x="3698827" y="3046335"/>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0" name="Oval 19">
              <a:extLst>
                <a:ext uri="{FF2B5EF4-FFF2-40B4-BE49-F238E27FC236}">
                  <a16:creationId xmlns:a16="http://schemas.microsoft.com/office/drawing/2014/main" id="{F8C73E32-FD45-4E72-87C6-260E122C495F}"/>
                </a:ext>
              </a:extLst>
            </p:cNvPr>
            <p:cNvSpPr>
              <a:spLocks noChangeAspect="1"/>
            </p:cNvSpPr>
            <p:nvPr/>
          </p:nvSpPr>
          <p:spPr>
            <a:xfrm>
              <a:off x="2883487" y="271893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1" name="Oval 20">
              <a:extLst>
                <a:ext uri="{FF2B5EF4-FFF2-40B4-BE49-F238E27FC236}">
                  <a16:creationId xmlns:a16="http://schemas.microsoft.com/office/drawing/2014/main" id="{FA7D69FB-1E27-4A9D-89A7-0CF327C9A7B0}"/>
                </a:ext>
              </a:extLst>
            </p:cNvPr>
            <p:cNvSpPr>
              <a:spLocks noChangeAspect="1"/>
            </p:cNvSpPr>
            <p:nvPr/>
          </p:nvSpPr>
          <p:spPr>
            <a:xfrm>
              <a:off x="2464387" y="231471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2" name="Oval 21">
              <a:extLst>
                <a:ext uri="{FF2B5EF4-FFF2-40B4-BE49-F238E27FC236}">
                  <a16:creationId xmlns:a16="http://schemas.microsoft.com/office/drawing/2014/main" id="{6844828F-DB20-435D-B7CC-F62B0F41F101}"/>
                </a:ext>
              </a:extLst>
            </p:cNvPr>
            <p:cNvSpPr>
              <a:spLocks noChangeAspect="1"/>
            </p:cNvSpPr>
            <p:nvPr/>
          </p:nvSpPr>
          <p:spPr>
            <a:xfrm>
              <a:off x="2104654" y="240813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3" name="Oval 22">
              <a:extLst>
                <a:ext uri="{FF2B5EF4-FFF2-40B4-BE49-F238E27FC236}">
                  <a16:creationId xmlns:a16="http://schemas.microsoft.com/office/drawing/2014/main" id="{CEE6C9CB-9B4E-4215-ABD1-0E8CCE2B4DEE}"/>
                </a:ext>
              </a:extLst>
            </p:cNvPr>
            <p:cNvSpPr>
              <a:spLocks noChangeAspect="1"/>
            </p:cNvSpPr>
            <p:nvPr/>
          </p:nvSpPr>
          <p:spPr>
            <a:xfrm>
              <a:off x="1848309" y="201673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4" name="Oval 23">
              <a:extLst>
                <a:ext uri="{FF2B5EF4-FFF2-40B4-BE49-F238E27FC236}">
                  <a16:creationId xmlns:a16="http://schemas.microsoft.com/office/drawing/2014/main" id="{789E229F-0F32-49E0-88B6-AB131AC0E3E5}"/>
                </a:ext>
              </a:extLst>
            </p:cNvPr>
            <p:cNvSpPr>
              <a:spLocks noChangeAspect="1"/>
            </p:cNvSpPr>
            <p:nvPr/>
          </p:nvSpPr>
          <p:spPr>
            <a:xfrm>
              <a:off x="1724286" y="1876122"/>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5" name="Oval 24">
              <a:extLst>
                <a:ext uri="{FF2B5EF4-FFF2-40B4-BE49-F238E27FC236}">
                  <a16:creationId xmlns:a16="http://schemas.microsoft.com/office/drawing/2014/main" id="{558C8D84-B522-4E43-8C44-5C3A6411E6BB}"/>
                </a:ext>
              </a:extLst>
            </p:cNvPr>
            <p:cNvSpPr>
              <a:spLocks noChangeAspect="1"/>
            </p:cNvSpPr>
            <p:nvPr/>
          </p:nvSpPr>
          <p:spPr>
            <a:xfrm>
              <a:off x="5159305" y="427656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6" name="Oval 25">
              <a:extLst>
                <a:ext uri="{FF2B5EF4-FFF2-40B4-BE49-F238E27FC236}">
                  <a16:creationId xmlns:a16="http://schemas.microsoft.com/office/drawing/2014/main" id="{F7833C7D-794A-4CFF-A490-6AFE62680E8B}"/>
                </a:ext>
              </a:extLst>
            </p:cNvPr>
            <p:cNvSpPr>
              <a:spLocks noChangeAspect="1"/>
            </p:cNvSpPr>
            <p:nvPr/>
          </p:nvSpPr>
          <p:spPr>
            <a:xfrm>
              <a:off x="3485467" y="360020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7" name="Oval 26">
              <a:extLst>
                <a:ext uri="{FF2B5EF4-FFF2-40B4-BE49-F238E27FC236}">
                  <a16:creationId xmlns:a16="http://schemas.microsoft.com/office/drawing/2014/main" id="{240C83B8-3833-4C3E-8660-F2DC3C4C1D20}"/>
                </a:ext>
              </a:extLst>
            </p:cNvPr>
            <p:cNvSpPr>
              <a:spLocks noChangeAspect="1"/>
            </p:cNvSpPr>
            <p:nvPr/>
          </p:nvSpPr>
          <p:spPr>
            <a:xfrm>
              <a:off x="4425197" y="360020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8" name="Oval 27">
              <a:extLst>
                <a:ext uri="{FF2B5EF4-FFF2-40B4-BE49-F238E27FC236}">
                  <a16:creationId xmlns:a16="http://schemas.microsoft.com/office/drawing/2014/main" id="{02AF8CED-454F-4BBD-87FA-085A63AF93D4}"/>
                </a:ext>
              </a:extLst>
            </p:cNvPr>
            <p:cNvSpPr>
              <a:spLocks noChangeAspect="1"/>
            </p:cNvSpPr>
            <p:nvPr/>
          </p:nvSpPr>
          <p:spPr>
            <a:xfrm>
              <a:off x="3297596" y="219380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9" name="Oval 28">
              <a:extLst>
                <a:ext uri="{FF2B5EF4-FFF2-40B4-BE49-F238E27FC236}">
                  <a16:creationId xmlns:a16="http://schemas.microsoft.com/office/drawing/2014/main" id="{C8C926ED-DA09-4A66-A6EA-DB2883D99095}"/>
                </a:ext>
              </a:extLst>
            </p:cNvPr>
            <p:cNvSpPr>
              <a:spLocks noChangeAspect="1"/>
            </p:cNvSpPr>
            <p:nvPr/>
          </p:nvSpPr>
          <p:spPr>
            <a:xfrm>
              <a:off x="6018768" y="251055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grpSp>
    </p:spTree>
    <p:extLst>
      <p:ext uri="{BB962C8B-B14F-4D97-AF65-F5344CB8AC3E}">
        <p14:creationId xmlns:p14="http://schemas.microsoft.com/office/powerpoint/2010/main" val="2927041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C65CEBD9-9EE1-4608-83B8-A463354E7AC1}"/>
              </a:ext>
            </a:extLst>
          </p:cNvPr>
          <p:cNvSpPr/>
          <p:nvPr/>
        </p:nvSpPr>
        <p:spPr>
          <a:xfrm>
            <a:off x="1812397" y="1146778"/>
            <a:ext cx="5443933" cy="692301"/>
          </a:xfrm>
          <a:prstGeom prst="roundRect">
            <a:avLst>
              <a:gd name="adj" fmla="val 6571"/>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 name="Title 1">
            <a:extLst>
              <a:ext uri="{FF2B5EF4-FFF2-40B4-BE49-F238E27FC236}">
                <a16:creationId xmlns:a16="http://schemas.microsoft.com/office/drawing/2014/main" id="{C6F2C5D2-B708-473C-B17C-6DDD310F779B}"/>
              </a:ext>
            </a:extLst>
          </p:cNvPr>
          <p:cNvSpPr>
            <a:spLocks noGrp="1"/>
          </p:cNvSpPr>
          <p:nvPr>
            <p:ph type="title"/>
          </p:nvPr>
        </p:nvSpPr>
        <p:spPr/>
        <p:txBody>
          <a:bodyPr/>
          <a:lstStyle/>
          <a:p>
            <a:r>
              <a:rPr lang="en-US" dirty="0"/>
              <a:t>Straight Line Fit to Example Data (Slide 1 of 2)</a:t>
            </a:r>
          </a:p>
        </p:txBody>
      </p:sp>
      <p:sp>
        <p:nvSpPr>
          <p:cNvPr id="3" name="Slide Number Placeholder 2">
            <a:extLst>
              <a:ext uri="{FF2B5EF4-FFF2-40B4-BE49-F238E27FC236}">
                <a16:creationId xmlns:a16="http://schemas.microsoft.com/office/drawing/2014/main" id="{6A06DA23-3457-40E0-9717-917A2D0EE277}"/>
              </a:ext>
            </a:extLst>
          </p:cNvPr>
          <p:cNvSpPr>
            <a:spLocks noGrp="1"/>
          </p:cNvSpPr>
          <p:nvPr>
            <p:ph type="sldNum" sz="quarter" idx="12"/>
          </p:nvPr>
        </p:nvSpPr>
        <p:spPr/>
        <p:txBody>
          <a:bodyPr/>
          <a:lstStyle/>
          <a:p>
            <a:fld id="{A8160BDD-7155-D744-B749-9730458604AD}" type="slidenum">
              <a:rPr lang="en-US" smtClean="0"/>
              <a:t>6</a:t>
            </a:fld>
            <a:endParaRPr lang="en-US" dirty="0"/>
          </a:p>
        </p:txBody>
      </p:sp>
      <p:grpSp>
        <p:nvGrpSpPr>
          <p:cNvPr id="31" name="Group 30">
            <a:extLst>
              <a:ext uri="{FF2B5EF4-FFF2-40B4-BE49-F238E27FC236}">
                <a16:creationId xmlns:a16="http://schemas.microsoft.com/office/drawing/2014/main" id="{7D653F7B-5453-47D3-84BE-1D247DE068E1}"/>
              </a:ext>
            </a:extLst>
          </p:cNvPr>
          <p:cNvGrpSpPr>
            <a:grpSpLocks noChangeAspect="1"/>
          </p:cNvGrpSpPr>
          <p:nvPr/>
        </p:nvGrpSpPr>
        <p:grpSpPr>
          <a:xfrm>
            <a:off x="917415" y="2106429"/>
            <a:ext cx="6690256" cy="4489704"/>
            <a:chOff x="771237" y="1647402"/>
            <a:chExt cx="6684530" cy="4485861"/>
          </a:xfrm>
        </p:grpSpPr>
        <p:grpSp>
          <p:nvGrpSpPr>
            <p:cNvPr id="29" name="Group 28">
              <a:extLst>
                <a:ext uri="{FF2B5EF4-FFF2-40B4-BE49-F238E27FC236}">
                  <a16:creationId xmlns:a16="http://schemas.microsoft.com/office/drawing/2014/main" id="{BDAD394A-62D7-45C8-B2D5-DC84F4CCB70C}"/>
                </a:ext>
              </a:extLst>
            </p:cNvPr>
            <p:cNvGrpSpPr/>
            <p:nvPr/>
          </p:nvGrpSpPr>
          <p:grpSpPr>
            <a:xfrm>
              <a:off x="771237" y="1647402"/>
              <a:ext cx="6684530" cy="4066978"/>
              <a:chOff x="771237" y="1647402"/>
              <a:chExt cx="6684530" cy="4066978"/>
            </a:xfrm>
          </p:grpSpPr>
          <p:grpSp>
            <p:nvGrpSpPr>
              <p:cNvPr id="4" name="Group 3">
                <a:extLst>
                  <a:ext uri="{FF2B5EF4-FFF2-40B4-BE49-F238E27FC236}">
                    <a16:creationId xmlns:a16="http://schemas.microsoft.com/office/drawing/2014/main" id="{F44AB30D-5DB5-4878-BE7D-8E14F73061DE}"/>
                  </a:ext>
                </a:extLst>
              </p:cNvPr>
              <p:cNvGrpSpPr/>
              <p:nvPr/>
            </p:nvGrpSpPr>
            <p:grpSpPr>
              <a:xfrm>
                <a:off x="771237" y="1647402"/>
                <a:ext cx="6684530" cy="4066978"/>
                <a:chOff x="771237" y="1647402"/>
                <a:chExt cx="6684530" cy="4066978"/>
              </a:xfrm>
            </p:grpSpPr>
            <p:sp>
              <p:nvSpPr>
                <p:cNvPr id="5" name="TextBox 4">
                  <a:extLst>
                    <a:ext uri="{FF2B5EF4-FFF2-40B4-BE49-F238E27FC236}">
                      <a16:creationId xmlns:a16="http://schemas.microsoft.com/office/drawing/2014/main" id="{DF99BF70-F5B1-4681-81CA-857DA5168CE4}"/>
                    </a:ext>
                  </a:extLst>
                </p:cNvPr>
                <p:cNvSpPr txBox="1"/>
                <p:nvPr/>
              </p:nvSpPr>
              <p:spPr>
                <a:xfrm>
                  <a:off x="1233058" y="1647402"/>
                  <a:ext cx="418704" cy="369332"/>
                </a:xfrm>
                <a:prstGeom prst="rect">
                  <a:avLst/>
                </a:prstGeom>
                <a:noFill/>
              </p:spPr>
              <p:txBody>
                <a:bodyPr wrap="none" rtlCol="0">
                  <a:spAutoFit/>
                </a:bodyPr>
                <a:lstStyle/>
                <a:p>
                  <a:r>
                    <a:rPr lang="en-US" dirty="0"/>
                    <a:t>50</a:t>
                  </a:r>
                </a:p>
              </p:txBody>
            </p:sp>
            <p:sp>
              <p:nvSpPr>
                <p:cNvPr id="6" name="TextBox 5">
                  <a:extLst>
                    <a:ext uri="{FF2B5EF4-FFF2-40B4-BE49-F238E27FC236}">
                      <a16:creationId xmlns:a16="http://schemas.microsoft.com/office/drawing/2014/main" id="{841DB6F2-C2A4-4708-9784-620F4DF91D80}"/>
                    </a:ext>
                  </a:extLst>
                </p:cNvPr>
                <p:cNvSpPr txBox="1"/>
                <p:nvPr/>
              </p:nvSpPr>
              <p:spPr>
                <a:xfrm>
                  <a:off x="1261912" y="5162816"/>
                  <a:ext cx="418704" cy="369332"/>
                </a:xfrm>
                <a:prstGeom prst="rect">
                  <a:avLst/>
                </a:prstGeom>
                <a:noFill/>
              </p:spPr>
              <p:txBody>
                <a:bodyPr wrap="none" rtlCol="0">
                  <a:spAutoFit/>
                </a:bodyPr>
                <a:lstStyle/>
                <a:p>
                  <a:pPr algn="ctr"/>
                  <a:r>
                    <a:rPr lang="en-US" dirty="0"/>
                    <a:t>10</a:t>
                  </a:r>
                </a:p>
              </p:txBody>
            </p:sp>
            <p:sp>
              <p:nvSpPr>
                <p:cNvPr id="7" name="TextBox 6">
                  <a:extLst>
                    <a:ext uri="{FF2B5EF4-FFF2-40B4-BE49-F238E27FC236}">
                      <a16:creationId xmlns:a16="http://schemas.microsoft.com/office/drawing/2014/main" id="{04CECE88-B3EE-4F09-A400-E4D5603D283B}"/>
                    </a:ext>
                  </a:extLst>
                </p:cNvPr>
                <p:cNvSpPr txBox="1"/>
                <p:nvPr/>
              </p:nvSpPr>
              <p:spPr>
                <a:xfrm>
                  <a:off x="6920043" y="5345048"/>
                  <a:ext cx="535724" cy="369332"/>
                </a:xfrm>
                <a:prstGeom prst="rect">
                  <a:avLst/>
                </a:prstGeom>
                <a:noFill/>
              </p:spPr>
              <p:txBody>
                <a:bodyPr wrap="none" rtlCol="0">
                  <a:spAutoFit/>
                </a:bodyPr>
                <a:lstStyle/>
                <a:p>
                  <a:r>
                    <a:rPr lang="en-US" dirty="0"/>
                    <a:t>250</a:t>
                  </a:r>
                </a:p>
              </p:txBody>
            </p:sp>
            <p:sp>
              <p:nvSpPr>
                <p:cNvPr id="8" name="TextBox 7">
                  <a:extLst>
                    <a:ext uri="{FF2B5EF4-FFF2-40B4-BE49-F238E27FC236}">
                      <a16:creationId xmlns:a16="http://schemas.microsoft.com/office/drawing/2014/main" id="{328F0876-D38B-4995-B288-FBAB0F0A19ED}"/>
                    </a:ext>
                  </a:extLst>
                </p:cNvPr>
                <p:cNvSpPr txBox="1"/>
                <p:nvPr/>
              </p:nvSpPr>
              <p:spPr>
                <a:xfrm>
                  <a:off x="1568036" y="5345048"/>
                  <a:ext cx="301686" cy="369332"/>
                </a:xfrm>
                <a:prstGeom prst="rect">
                  <a:avLst/>
                </a:prstGeom>
                <a:noFill/>
              </p:spPr>
              <p:txBody>
                <a:bodyPr wrap="none" rtlCol="0">
                  <a:spAutoFit/>
                </a:bodyPr>
                <a:lstStyle/>
                <a:p>
                  <a:r>
                    <a:rPr lang="en-US" dirty="0"/>
                    <a:t>0</a:t>
                  </a:r>
                </a:p>
              </p:txBody>
            </p:sp>
            <p:cxnSp>
              <p:nvCxnSpPr>
                <p:cNvPr id="9" name="Straight Connector 8">
                  <a:extLst>
                    <a:ext uri="{FF2B5EF4-FFF2-40B4-BE49-F238E27FC236}">
                      <a16:creationId xmlns:a16="http://schemas.microsoft.com/office/drawing/2014/main" id="{2CD27120-9795-4E62-BC9A-58222DB6718E}"/>
                    </a:ext>
                  </a:extLst>
                </p:cNvPr>
                <p:cNvCxnSpPr/>
                <p:nvPr/>
              </p:nvCxnSpPr>
              <p:spPr>
                <a:xfrm>
                  <a:off x="1694381" y="1804909"/>
                  <a:ext cx="0" cy="3581400"/>
                </a:xfrm>
                <a:prstGeom prst="line">
                  <a:avLst/>
                </a:prstGeom>
                <a:ln w="28575"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F0C5AFE-41DE-4502-BEA9-E3EF78C99BA3}"/>
                    </a:ext>
                  </a:extLst>
                </p:cNvPr>
                <p:cNvCxnSpPr>
                  <a:cxnSpLocks/>
                </p:cNvCxnSpPr>
                <p:nvPr/>
              </p:nvCxnSpPr>
              <p:spPr>
                <a:xfrm flipH="1">
                  <a:off x="1709470" y="5386309"/>
                  <a:ext cx="5431454" cy="0"/>
                </a:xfrm>
                <a:prstGeom prst="line">
                  <a:avLst/>
                </a:prstGeom>
                <a:ln w="28575"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0742C8FE-F56F-4BE3-998C-FAAFEF3FFA98}"/>
                    </a:ext>
                  </a:extLst>
                </p:cNvPr>
                <p:cNvSpPr txBox="1"/>
                <p:nvPr/>
              </p:nvSpPr>
              <p:spPr>
                <a:xfrm rot="16200000">
                  <a:off x="278698" y="3358942"/>
                  <a:ext cx="1446743" cy="461665"/>
                </a:xfrm>
                <a:prstGeom prst="rect">
                  <a:avLst/>
                </a:prstGeom>
                <a:noFill/>
              </p:spPr>
              <p:txBody>
                <a:bodyPr wrap="none" rtlCol="0">
                  <a:spAutoFit/>
                </a:bodyPr>
                <a:lstStyle/>
                <a:p>
                  <a:r>
                    <a:rPr lang="en-US" sz="2400" dirty="0"/>
                    <a:t>Value ($K)</a:t>
                  </a:r>
                </a:p>
              </p:txBody>
            </p:sp>
            <p:sp>
              <p:nvSpPr>
                <p:cNvPr id="13" name="Oval 12">
                  <a:extLst>
                    <a:ext uri="{FF2B5EF4-FFF2-40B4-BE49-F238E27FC236}">
                      <a16:creationId xmlns:a16="http://schemas.microsoft.com/office/drawing/2014/main" id="{2095BFE2-AC2C-42CB-85CC-8C8C38120B16}"/>
                    </a:ext>
                  </a:extLst>
                </p:cNvPr>
                <p:cNvSpPr>
                  <a:spLocks noChangeAspect="1"/>
                </p:cNvSpPr>
                <p:nvPr/>
              </p:nvSpPr>
              <p:spPr>
                <a:xfrm>
                  <a:off x="4791142" y="326069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4" name="Oval 13">
                  <a:extLst>
                    <a:ext uri="{FF2B5EF4-FFF2-40B4-BE49-F238E27FC236}">
                      <a16:creationId xmlns:a16="http://schemas.microsoft.com/office/drawing/2014/main" id="{813A14E4-6D77-4E4F-B4A5-61B81731B8EF}"/>
                    </a:ext>
                  </a:extLst>
                </p:cNvPr>
                <p:cNvSpPr>
                  <a:spLocks noChangeAspect="1"/>
                </p:cNvSpPr>
                <p:nvPr/>
              </p:nvSpPr>
              <p:spPr>
                <a:xfrm>
                  <a:off x="6677446" y="489169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5" name="Oval 14">
                  <a:extLst>
                    <a:ext uri="{FF2B5EF4-FFF2-40B4-BE49-F238E27FC236}">
                      <a16:creationId xmlns:a16="http://schemas.microsoft.com/office/drawing/2014/main" id="{99EA0987-F034-4CDA-9401-21A5E5FCF023}"/>
                    </a:ext>
                  </a:extLst>
                </p:cNvPr>
                <p:cNvSpPr>
                  <a:spLocks noChangeAspect="1"/>
                </p:cNvSpPr>
                <p:nvPr/>
              </p:nvSpPr>
              <p:spPr>
                <a:xfrm>
                  <a:off x="5717326" y="389722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6" name="Oval 15">
                  <a:extLst>
                    <a:ext uri="{FF2B5EF4-FFF2-40B4-BE49-F238E27FC236}">
                      <a16:creationId xmlns:a16="http://schemas.microsoft.com/office/drawing/2014/main" id="{AF3BBF56-7FE9-4840-940B-7E26E3249E94}"/>
                    </a:ext>
                  </a:extLst>
                </p:cNvPr>
                <p:cNvSpPr>
                  <a:spLocks noChangeAspect="1"/>
                </p:cNvSpPr>
                <p:nvPr/>
              </p:nvSpPr>
              <p:spPr>
                <a:xfrm>
                  <a:off x="3831022" y="271893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7" name="Oval 16">
                  <a:extLst>
                    <a:ext uri="{FF2B5EF4-FFF2-40B4-BE49-F238E27FC236}">
                      <a16:creationId xmlns:a16="http://schemas.microsoft.com/office/drawing/2014/main" id="{1914F014-154F-4F27-B837-1FCCBFC8B751}"/>
                    </a:ext>
                  </a:extLst>
                </p:cNvPr>
                <p:cNvSpPr>
                  <a:spLocks noChangeAspect="1"/>
                </p:cNvSpPr>
                <p:nvPr/>
              </p:nvSpPr>
              <p:spPr>
                <a:xfrm>
                  <a:off x="3698827" y="3046335"/>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8" name="Oval 17">
                  <a:extLst>
                    <a:ext uri="{FF2B5EF4-FFF2-40B4-BE49-F238E27FC236}">
                      <a16:creationId xmlns:a16="http://schemas.microsoft.com/office/drawing/2014/main" id="{EB4B5B58-8D9D-47EA-8759-70774AD58763}"/>
                    </a:ext>
                  </a:extLst>
                </p:cNvPr>
                <p:cNvSpPr>
                  <a:spLocks noChangeAspect="1"/>
                </p:cNvSpPr>
                <p:nvPr/>
              </p:nvSpPr>
              <p:spPr>
                <a:xfrm>
                  <a:off x="2883487" y="271893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9" name="Oval 18">
                  <a:extLst>
                    <a:ext uri="{FF2B5EF4-FFF2-40B4-BE49-F238E27FC236}">
                      <a16:creationId xmlns:a16="http://schemas.microsoft.com/office/drawing/2014/main" id="{059ED399-3208-4DE1-ADBE-886D247603D8}"/>
                    </a:ext>
                  </a:extLst>
                </p:cNvPr>
                <p:cNvSpPr>
                  <a:spLocks noChangeAspect="1"/>
                </p:cNvSpPr>
                <p:nvPr/>
              </p:nvSpPr>
              <p:spPr>
                <a:xfrm>
                  <a:off x="2464387" y="231471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0" name="Oval 19">
                  <a:extLst>
                    <a:ext uri="{FF2B5EF4-FFF2-40B4-BE49-F238E27FC236}">
                      <a16:creationId xmlns:a16="http://schemas.microsoft.com/office/drawing/2014/main" id="{02EC84F4-3EC6-4680-9E96-F8A3412FA324}"/>
                    </a:ext>
                  </a:extLst>
                </p:cNvPr>
                <p:cNvSpPr>
                  <a:spLocks noChangeAspect="1"/>
                </p:cNvSpPr>
                <p:nvPr/>
              </p:nvSpPr>
              <p:spPr>
                <a:xfrm>
                  <a:off x="2104654" y="240813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1" name="Oval 20">
                  <a:extLst>
                    <a:ext uri="{FF2B5EF4-FFF2-40B4-BE49-F238E27FC236}">
                      <a16:creationId xmlns:a16="http://schemas.microsoft.com/office/drawing/2014/main" id="{02CCAF8C-FDE3-4787-ACEF-661F4597B696}"/>
                    </a:ext>
                  </a:extLst>
                </p:cNvPr>
                <p:cNvSpPr>
                  <a:spLocks noChangeAspect="1"/>
                </p:cNvSpPr>
                <p:nvPr/>
              </p:nvSpPr>
              <p:spPr>
                <a:xfrm>
                  <a:off x="1848309" y="201673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2" name="Oval 21">
                  <a:extLst>
                    <a:ext uri="{FF2B5EF4-FFF2-40B4-BE49-F238E27FC236}">
                      <a16:creationId xmlns:a16="http://schemas.microsoft.com/office/drawing/2014/main" id="{79488513-DDFB-4428-9553-EA19A5E6F36D}"/>
                    </a:ext>
                  </a:extLst>
                </p:cNvPr>
                <p:cNvSpPr>
                  <a:spLocks noChangeAspect="1"/>
                </p:cNvSpPr>
                <p:nvPr/>
              </p:nvSpPr>
              <p:spPr>
                <a:xfrm>
                  <a:off x="1724286" y="1876122"/>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3" name="Oval 22">
                  <a:extLst>
                    <a:ext uri="{FF2B5EF4-FFF2-40B4-BE49-F238E27FC236}">
                      <a16:creationId xmlns:a16="http://schemas.microsoft.com/office/drawing/2014/main" id="{3DFC9A2C-5201-45EA-85E6-1766EE2BDFF6}"/>
                    </a:ext>
                  </a:extLst>
                </p:cNvPr>
                <p:cNvSpPr>
                  <a:spLocks noChangeAspect="1"/>
                </p:cNvSpPr>
                <p:nvPr/>
              </p:nvSpPr>
              <p:spPr>
                <a:xfrm>
                  <a:off x="5159305" y="427656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4" name="Oval 23">
                  <a:extLst>
                    <a:ext uri="{FF2B5EF4-FFF2-40B4-BE49-F238E27FC236}">
                      <a16:creationId xmlns:a16="http://schemas.microsoft.com/office/drawing/2014/main" id="{BBB835AE-E53A-4A15-9022-17CF477EC62A}"/>
                    </a:ext>
                  </a:extLst>
                </p:cNvPr>
                <p:cNvSpPr>
                  <a:spLocks noChangeAspect="1"/>
                </p:cNvSpPr>
                <p:nvPr/>
              </p:nvSpPr>
              <p:spPr>
                <a:xfrm>
                  <a:off x="3485467" y="360020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5" name="Oval 24">
                  <a:extLst>
                    <a:ext uri="{FF2B5EF4-FFF2-40B4-BE49-F238E27FC236}">
                      <a16:creationId xmlns:a16="http://schemas.microsoft.com/office/drawing/2014/main" id="{BA9A9F12-2525-4C88-933D-84669EDC517C}"/>
                    </a:ext>
                  </a:extLst>
                </p:cNvPr>
                <p:cNvSpPr>
                  <a:spLocks noChangeAspect="1"/>
                </p:cNvSpPr>
                <p:nvPr/>
              </p:nvSpPr>
              <p:spPr>
                <a:xfrm>
                  <a:off x="4425197" y="360020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6" name="Oval 25">
                  <a:extLst>
                    <a:ext uri="{FF2B5EF4-FFF2-40B4-BE49-F238E27FC236}">
                      <a16:creationId xmlns:a16="http://schemas.microsoft.com/office/drawing/2014/main" id="{19ED45CB-A636-434E-A8E0-135AD9ACECCB}"/>
                    </a:ext>
                  </a:extLst>
                </p:cNvPr>
                <p:cNvSpPr>
                  <a:spLocks noChangeAspect="1"/>
                </p:cNvSpPr>
                <p:nvPr/>
              </p:nvSpPr>
              <p:spPr>
                <a:xfrm>
                  <a:off x="3297596" y="219380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7" name="Oval 26">
                  <a:extLst>
                    <a:ext uri="{FF2B5EF4-FFF2-40B4-BE49-F238E27FC236}">
                      <a16:creationId xmlns:a16="http://schemas.microsoft.com/office/drawing/2014/main" id="{05C6BD85-F38B-4E98-8395-8C3756B5D5DA}"/>
                    </a:ext>
                  </a:extLst>
                </p:cNvPr>
                <p:cNvSpPr>
                  <a:spLocks noChangeAspect="1"/>
                </p:cNvSpPr>
                <p:nvPr/>
              </p:nvSpPr>
              <p:spPr>
                <a:xfrm>
                  <a:off x="6018768" y="251055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grpSp>
          <p:cxnSp>
            <p:nvCxnSpPr>
              <p:cNvPr id="28" name="Straight Connector 27">
                <a:extLst>
                  <a:ext uri="{FF2B5EF4-FFF2-40B4-BE49-F238E27FC236}">
                    <a16:creationId xmlns:a16="http://schemas.microsoft.com/office/drawing/2014/main" id="{CF00EE25-6FC7-4A45-A545-485983D4363E}"/>
                  </a:ext>
                </a:extLst>
              </p:cNvPr>
              <p:cNvCxnSpPr>
                <a:cxnSpLocks/>
              </p:cNvCxnSpPr>
              <p:nvPr/>
            </p:nvCxnSpPr>
            <p:spPr>
              <a:xfrm flipH="1" flipV="1">
                <a:off x="1950727" y="2193806"/>
                <a:ext cx="4829137" cy="2082762"/>
              </a:xfrm>
              <a:prstGeom prst="line">
                <a:avLst/>
              </a:prstGeom>
              <a:ln w="28575">
                <a:solidFill>
                  <a:srgbClr val="C00000"/>
                </a:solidFill>
              </a:ln>
              <a:effectLst/>
            </p:spPr>
            <p:style>
              <a:lnRef idx="2">
                <a:schemeClr val="accent1"/>
              </a:lnRef>
              <a:fillRef idx="0">
                <a:schemeClr val="accent1"/>
              </a:fillRef>
              <a:effectRef idx="1">
                <a:schemeClr val="accent1"/>
              </a:effectRef>
              <a:fontRef idx="minor">
                <a:schemeClr val="tx1"/>
              </a:fontRef>
            </p:style>
          </p:cxnSp>
        </p:grpSp>
        <p:sp>
          <p:nvSpPr>
            <p:cNvPr id="30" name="TextBox 29">
              <a:extLst>
                <a:ext uri="{FF2B5EF4-FFF2-40B4-BE49-F238E27FC236}">
                  <a16:creationId xmlns:a16="http://schemas.microsoft.com/office/drawing/2014/main" id="{E8F17D89-7DEB-4813-95B3-BAB4C2CBB3C5}"/>
                </a:ext>
              </a:extLst>
            </p:cNvPr>
            <p:cNvSpPr txBox="1"/>
            <p:nvPr/>
          </p:nvSpPr>
          <p:spPr>
            <a:xfrm>
              <a:off x="3594503" y="5671598"/>
              <a:ext cx="1600759" cy="461665"/>
            </a:xfrm>
            <a:prstGeom prst="rect">
              <a:avLst/>
            </a:prstGeom>
            <a:noFill/>
          </p:spPr>
          <p:txBody>
            <a:bodyPr wrap="none" rtlCol="0">
              <a:spAutoFit/>
            </a:bodyPr>
            <a:lstStyle/>
            <a:p>
              <a:r>
                <a:rPr lang="en-US" sz="2400" dirty="0"/>
                <a:t>Mileage (K)</a:t>
              </a:r>
            </a:p>
          </p:txBody>
        </p: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9862163-DE0E-4610-A6F9-8B6E61079B6C}"/>
                  </a:ext>
                </a:extLst>
              </p:cNvPr>
              <p:cNvSpPr txBox="1"/>
              <p:nvPr/>
            </p:nvSpPr>
            <p:spPr>
              <a:xfrm>
                <a:off x="3293108" y="1337507"/>
                <a:ext cx="23176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𝑦</m:t>
                      </m:r>
                      <m:r>
                        <a:rPr lang="en-US" b="0" i="1" smtClean="0">
                          <a:solidFill>
                            <a:schemeClr val="bg1"/>
                          </a:solidFill>
                          <a:latin typeface="Cambria Math" panose="02040503050406030204" pitchFamily="18" charset="0"/>
                          <a:ea typeface="Cambria Math" panose="02040503050406030204" pitchFamily="18" charset="0"/>
                        </a:rPr>
                        <m:t>=−0.116</m:t>
                      </m:r>
                      <m:r>
                        <a:rPr lang="en-US" b="0" i="1" smtClean="0">
                          <a:solidFill>
                            <a:schemeClr val="bg1"/>
                          </a:solidFill>
                          <a:latin typeface="Cambria Math" panose="02040503050406030204" pitchFamily="18" charset="0"/>
                          <a:ea typeface="Cambria Math" panose="02040503050406030204" pitchFamily="18" charset="0"/>
                        </a:rPr>
                        <m:t>𝑥</m:t>
                      </m:r>
                      <m:r>
                        <a:rPr lang="en-US" b="0" i="1" smtClean="0">
                          <a:solidFill>
                            <a:schemeClr val="bg1"/>
                          </a:solidFill>
                          <a:latin typeface="Cambria Math" panose="02040503050406030204" pitchFamily="18" charset="0"/>
                          <a:ea typeface="Cambria Math" panose="02040503050406030204" pitchFamily="18" charset="0"/>
                        </a:rPr>
                        <m:t>+46.342</m:t>
                      </m:r>
                    </m:oMath>
                  </m:oMathPara>
                </a14:m>
                <a:endParaRPr lang="en-US" dirty="0">
                  <a:solidFill>
                    <a:schemeClr val="bg1"/>
                  </a:solidFill>
                </a:endParaRPr>
              </a:p>
            </p:txBody>
          </p:sp>
        </mc:Choice>
        <mc:Fallback xmlns="">
          <p:sp>
            <p:nvSpPr>
              <p:cNvPr id="32" name="TextBox 31">
                <a:extLst>
                  <a:ext uri="{FF2B5EF4-FFF2-40B4-BE49-F238E27FC236}">
                    <a16:creationId xmlns:a16="http://schemas.microsoft.com/office/drawing/2014/main" id="{79862163-DE0E-4610-A6F9-8B6E61079B6C}"/>
                  </a:ext>
                </a:extLst>
              </p:cNvPr>
              <p:cNvSpPr txBox="1">
                <a:spLocks noRot="1" noChangeAspect="1" noMove="1" noResize="1" noEditPoints="1" noAdjustHandles="1" noChangeArrowheads="1" noChangeShapeType="1" noTextEdit="1"/>
              </p:cNvSpPr>
              <p:nvPr/>
            </p:nvSpPr>
            <p:spPr>
              <a:xfrm>
                <a:off x="3293108" y="1337507"/>
                <a:ext cx="2317686" cy="276999"/>
              </a:xfrm>
              <a:prstGeom prst="rect">
                <a:avLst/>
              </a:prstGeom>
              <a:blipFill>
                <a:blip r:embed="rId2"/>
                <a:stretch>
                  <a:fillRect l="-2105" r="-2368" b="-23913"/>
                </a:stretch>
              </a:blipFill>
            </p:spPr>
            <p:txBody>
              <a:bodyPr/>
              <a:lstStyle/>
              <a:p>
                <a:r>
                  <a:rPr lang="en-US">
                    <a:noFill/>
                  </a:rPr>
                  <a:t> </a:t>
                </a:r>
              </a:p>
            </p:txBody>
          </p:sp>
        </mc:Fallback>
      </mc:AlternateContent>
    </p:spTree>
    <p:extLst>
      <p:ext uri="{BB962C8B-B14F-4D97-AF65-F5344CB8AC3E}">
        <p14:creationId xmlns:p14="http://schemas.microsoft.com/office/powerpoint/2010/main" val="2943457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E3CBF-6166-4691-BBB8-1FFCD64D9D15}"/>
              </a:ext>
            </a:extLst>
          </p:cNvPr>
          <p:cNvSpPr>
            <a:spLocks noGrp="1"/>
          </p:cNvSpPr>
          <p:nvPr>
            <p:ph type="title"/>
          </p:nvPr>
        </p:nvSpPr>
        <p:spPr/>
        <p:txBody>
          <a:bodyPr/>
          <a:lstStyle/>
          <a:p>
            <a:r>
              <a:rPr lang="en-US" dirty="0"/>
              <a:t>Straight Line Fit to Example Data (Slide 2 of 2)</a:t>
            </a:r>
          </a:p>
        </p:txBody>
      </p:sp>
      <p:sp>
        <p:nvSpPr>
          <p:cNvPr id="3" name="Slide Number Placeholder 2">
            <a:extLst>
              <a:ext uri="{FF2B5EF4-FFF2-40B4-BE49-F238E27FC236}">
                <a16:creationId xmlns:a16="http://schemas.microsoft.com/office/drawing/2014/main" id="{D2622351-1EBD-46E5-80B0-860E74D46F02}"/>
              </a:ext>
            </a:extLst>
          </p:cNvPr>
          <p:cNvSpPr>
            <a:spLocks noGrp="1"/>
          </p:cNvSpPr>
          <p:nvPr>
            <p:ph type="sldNum" sz="quarter" idx="12"/>
          </p:nvPr>
        </p:nvSpPr>
        <p:spPr/>
        <p:txBody>
          <a:bodyPr/>
          <a:lstStyle/>
          <a:p>
            <a:fld id="{A8160BDD-7155-D744-B749-9730458604AD}" type="slidenum">
              <a:rPr lang="en-US" smtClean="0"/>
              <a:t>7</a:t>
            </a:fld>
            <a:endParaRPr lang="en-US" dirty="0"/>
          </a:p>
        </p:txBody>
      </p:sp>
      <p:grpSp>
        <p:nvGrpSpPr>
          <p:cNvPr id="33" name="Group 32">
            <a:extLst>
              <a:ext uri="{FF2B5EF4-FFF2-40B4-BE49-F238E27FC236}">
                <a16:creationId xmlns:a16="http://schemas.microsoft.com/office/drawing/2014/main" id="{E33B8796-7AA7-49B4-9794-9D4E78A6791E}"/>
              </a:ext>
            </a:extLst>
          </p:cNvPr>
          <p:cNvGrpSpPr/>
          <p:nvPr/>
        </p:nvGrpSpPr>
        <p:grpSpPr>
          <a:xfrm>
            <a:off x="913279" y="2109041"/>
            <a:ext cx="6684530" cy="4485861"/>
            <a:chOff x="771237" y="1647402"/>
            <a:chExt cx="6684530" cy="4485861"/>
          </a:xfrm>
        </p:grpSpPr>
        <p:grpSp>
          <p:nvGrpSpPr>
            <p:cNvPr id="40" name="Group 39">
              <a:extLst>
                <a:ext uri="{FF2B5EF4-FFF2-40B4-BE49-F238E27FC236}">
                  <a16:creationId xmlns:a16="http://schemas.microsoft.com/office/drawing/2014/main" id="{86AB9A89-C836-4D3C-88DA-15F62C8CBA55}"/>
                </a:ext>
              </a:extLst>
            </p:cNvPr>
            <p:cNvGrpSpPr/>
            <p:nvPr/>
          </p:nvGrpSpPr>
          <p:grpSpPr>
            <a:xfrm>
              <a:off x="1233058" y="1647402"/>
              <a:ext cx="6222709" cy="4066978"/>
              <a:chOff x="1233058" y="1647402"/>
              <a:chExt cx="6222709" cy="4066978"/>
            </a:xfrm>
          </p:grpSpPr>
          <p:grpSp>
            <p:nvGrpSpPr>
              <p:cNvPr id="4" name="Group 3">
                <a:extLst>
                  <a:ext uri="{FF2B5EF4-FFF2-40B4-BE49-F238E27FC236}">
                    <a16:creationId xmlns:a16="http://schemas.microsoft.com/office/drawing/2014/main" id="{06043EE4-AA11-453D-9210-EA28D9EFB0DD}"/>
                  </a:ext>
                </a:extLst>
              </p:cNvPr>
              <p:cNvGrpSpPr/>
              <p:nvPr/>
            </p:nvGrpSpPr>
            <p:grpSpPr>
              <a:xfrm>
                <a:off x="1233058" y="1647402"/>
                <a:ext cx="6222709" cy="4066978"/>
                <a:chOff x="1233058" y="1647402"/>
                <a:chExt cx="6222709" cy="4066978"/>
              </a:xfrm>
            </p:grpSpPr>
            <p:grpSp>
              <p:nvGrpSpPr>
                <p:cNvPr id="5" name="Group 4">
                  <a:extLst>
                    <a:ext uri="{FF2B5EF4-FFF2-40B4-BE49-F238E27FC236}">
                      <a16:creationId xmlns:a16="http://schemas.microsoft.com/office/drawing/2014/main" id="{28996E25-9AD3-4640-A6F3-AC00BBDCDDF7}"/>
                    </a:ext>
                  </a:extLst>
                </p:cNvPr>
                <p:cNvGrpSpPr/>
                <p:nvPr/>
              </p:nvGrpSpPr>
              <p:grpSpPr>
                <a:xfrm>
                  <a:off x="1233058" y="1647402"/>
                  <a:ext cx="6222709" cy="4066978"/>
                  <a:chOff x="1233058" y="1647402"/>
                  <a:chExt cx="6222709" cy="4066978"/>
                </a:xfrm>
              </p:grpSpPr>
              <p:sp>
                <p:nvSpPr>
                  <p:cNvPr id="7" name="TextBox 6">
                    <a:extLst>
                      <a:ext uri="{FF2B5EF4-FFF2-40B4-BE49-F238E27FC236}">
                        <a16:creationId xmlns:a16="http://schemas.microsoft.com/office/drawing/2014/main" id="{BD6363F3-73B8-45DF-917A-94E39CFBC13B}"/>
                      </a:ext>
                    </a:extLst>
                  </p:cNvPr>
                  <p:cNvSpPr txBox="1"/>
                  <p:nvPr/>
                </p:nvSpPr>
                <p:spPr>
                  <a:xfrm>
                    <a:off x="1233058" y="1647402"/>
                    <a:ext cx="418704" cy="369332"/>
                  </a:xfrm>
                  <a:prstGeom prst="rect">
                    <a:avLst/>
                  </a:prstGeom>
                  <a:noFill/>
                </p:spPr>
                <p:txBody>
                  <a:bodyPr wrap="none" rtlCol="0">
                    <a:spAutoFit/>
                  </a:bodyPr>
                  <a:lstStyle/>
                  <a:p>
                    <a:r>
                      <a:rPr lang="en-US" dirty="0"/>
                      <a:t>50</a:t>
                    </a:r>
                  </a:p>
                </p:txBody>
              </p:sp>
              <p:sp>
                <p:nvSpPr>
                  <p:cNvPr id="8" name="TextBox 7">
                    <a:extLst>
                      <a:ext uri="{FF2B5EF4-FFF2-40B4-BE49-F238E27FC236}">
                        <a16:creationId xmlns:a16="http://schemas.microsoft.com/office/drawing/2014/main" id="{F25FED36-1B2E-42BD-9BC9-64A61FB16319}"/>
                      </a:ext>
                    </a:extLst>
                  </p:cNvPr>
                  <p:cNvSpPr txBox="1"/>
                  <p:nvPr/>
                </p:nvSpPr>
                <p:spPr>
                  <a:xfrm>
                    <a:off x="1261912" y="5162816"/>
                    <a:ext cx="418704" cy="369332"/>
                  </a:xfrm>
                  <a:prstGeom prst="rect">
                    <a:avLst/>
                  </a:prstGeom>
                  <a:noFill/>
                </p:spPr>
                <p:txBody>
                  <a:bodyPr wrap="none" rtlCol="0">
                    <a:spAutoFit/>
                  </a:bodyPr>
                  <a:lstStyle/>
                  <a:p>
                    <a:pPr algn="ctr"/>
                    <a:r>
                      <a:rPr lang="en-US" dirty="0"/>
                      <a:t>10</a:t>
                    </a:r>
                  </a:p>
                </p:txBody>
              </p:sp>
              <p:sp>
                <p:nvSpPr>
                  <p:cNvPr id="9" name="TextBox 8">
                    <a:extLst>
                      <a:ext uri="{FF2B5EF4-FFF2-40B4-BE49-F238E27FC236}">
                        <a16:creationId xmlns:a16="http://schemas.microsoft.com/office/drawing/2014/main" id="{5B6A79AE-4A62-47CA-8C06-72E70F50C8F2}"/>
                      </a:ext>
                    </a:extLst>
                  </p:cNvPr>
                  <p:cNvSpPr txBox="1"/>
                  <p:nvPr/>
                </p:nvSpPr>
                <p:spPr>
                  <a:xfrm>
                    <a:off x="6920043" y="5345048"/>
                    <a:ext cx="535724" cy="369332"/>
                  </a:xfrm>
                  <a:prstGeom prst="rect">
                    <a:avLst/>
                  </a:prstGeom>
                  <a:noFill/>
                </p:spPr>
                <p:txBody>
                  <a:bodyPr wrap="none" rtlCol="0">
                    <a:spAutoFit/>
                  </a:bodyPr>
                  <a:lstStyle/>
                  <a:p>
                    <a:r>
                      <a:rPr lang="en-US" dirty="0"/>
                      <a:t>250</a:t>
                    </a:r>
                  </a:p>
                </p:txBody>
              </p:sp>
              <p:sp>
                <p:nvSpPr>
                  <p:cNvPr id="10" name="TextBox 9">
                    <a:extLst>
                      <a:ext uri="{FF2B5EF4-FFF2-40B4-BE49-F238E27FC236}">
                        <a16:creationId xmlns:a16="http://schemas.microsoft.com/office/drawing/2014/main" id="{D10CA06C-FD03-4BC1-A748-D81CCF39CC32}"/>
                      </a:ext>
                    </a:extLst>
                  </p:cNvPr>
                  <p:cNvSpPr txBox="1"/>
                  <p:nvPr/>
                </p:nvSpPr>
                <p:spPr>
                  <a:xfrm>
                    <a:off x="1568036" y="5345048"/>
                    <a:ext cx="301686" cy="369332"/>
                  </a:xfrm>
                  <a:prstGeom prst="rect">
                    <a:avLst/>
                  </a:prstGeom>
                  <a:noFill/>
                </p:spPr>
                <p:txBody>
                  <a:bodyPr wrap="none" rtlCol="0">
                    <a:spAutoFit/>
                  </a:bodyPr>
                  <a:lstStyle/>
                  <a:p>
                    <a:r>
                      <a:rPr lang="en-US" dirty="0"/>
                      <a:t>0</a:t>
                    </a:r>
                  </a:p>
                </p:txBody>
              </p:sp>
              <p:cxnSp>
                <p:nvCxnSpPr>
                  <p:cNvPr id="11" name="Straight Connector 10">
                    <a:extLst>
                      <a:ext uri="{FF2B5EF4-FFF2-40B4-BE49-F238E27FC236}">
                        <a16:creationId xmlns:a16="http://schemas.microsoft.com/office/drawing/2014/main" id="{63D96AFD-79D2-4F0F-BBD8-BEB3D426FCD2}"/>
                      </a:ext>
                    </a:extLst>
                  </p:cNvPr>
                  <p:cNvCxnSpPr/>
                  <p:nvPr/>
                </p:nvCxnSpPr>
                <p:spPr>
                  <a:xfrm>
                    <a:off x="1694381" y="1804909"/>
                    <a:ext cx="0" cy="3581400"/>
                  </a:xfrm>
                  <a:prstGeom prst="line">
                    <a:avLst/>
                  </a:prstGeom>
                  <a:ln w="28575"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8B87F34-88CA-4F4E-852B-5D544F20C64E}"/>
                      </a:ext>
                    </a:extLst>
                  </p:cNvPr>
                  <p:cNvCxnSpPr>
                    <a:cxnSpLocks/>
                  </p:cNvCxnSpPr>
                  <p:nvPr/>
                </p:nvCxnSpPr>
                <p:spPr>
                  <a:xfrm flipH="1">
                    <a:off x="1709470" y="5386309"/>
                    <a:ext cx="5431454" cy="0"/>
                  </a:xfrm>
                  <a:prstGeom prst="line">
                    <a:avLst/>
                  </a:prstGeom>
                  <a:ln w="28575"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AF314F7F-8372-43F3-9A92-A2D5EC77C6EE}"/>
                      </a:ext>
                    </a:extLst>
                  </p:cNvPr>
                  <p:cNvSpPr>
                    <a:spLocks noChangeAspect="1"/>
                  </p:cNvSpPr>
                  <p:nvPr/>
                </p:nvSpPr>
                <p:spPr>
                  <a:xfrm>
                    <a:off x="4791142" y="326069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6" name="Oval 15">
                    <a:extLst>
                      <a:ext uri="{FF2B5EF4-FFF2-40B4-BE49-F238E27FC236}">
                        <a16:creationId xmlns:a16="http://schemas.microsoft.com/office/drawing/2014/main" id="{3C55B597-5148-408C-A6BF-E0BC7C30F367}"/>
                      </a:ext>
                    </a:extLst>
                  </p:cNvPr>
                  <p:cNvSpPr>
                    <a:spLocks noChangeAspect="1"/>
                  </p:cNvSpPr>
                  <p:nvPr/>
                </p:nvSpPr>
                <p:spPr>
                  <a:xfrm>
                    <a:off x="6677446" y="489169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7" name="Oval 16">
                    <a:extLst>
                      <a:ext uri="{FF2B5EF4-FFF2-40B4-BE49-F238E27FC236}">
                        <a16:creationId xmlns:a16="http://schemas.microsoft.com/office/drawing/2014/main" id="{D1459085-C42F-486C-A101-E5A62820C43F}"/>
                      </a:ext>
                    </a:extLst>
                  </p:cNvPr>
                  <p:cNvSpPr>
                    <a:spLocks noChangeAspect="1"/>
                  </p:cNvSpPr>
                  <p:nvPr/>
                </p:nvSpPr>
                <p:spPr>
                  <a:xfrm>
                    <a:off x="5717326" y="389722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8" name="Oval 17">
                    <a:extLst>
                      <a:ext uri="{FF2B5EF4-FFF2-40B4-BE49-F238E27FC236}">
                        <a16:creationId xmlns:a16="http://schemas.microsoft.com/office/drawing/2014/main" id="{8954EEBE-112A-4E96-AE62-7597668F8AF1}"/>
                      </a:ext>
                    </a:extLst>
                  </p:cNvPr>
                  <p:cNvSpPr>
                    <a:spLocks noChangeAspect="1"/>
                  </p:cNvSpPr>
                  <p:nvPr/>
                </p:nvSpPr>
                <p:spPr>
                  <a:xfrm>
                    <a:off x="3831022" y="271893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19" name="Oval 18">
                    <a:extLst>
                      <a:ext uri="{FF2B5EF4-FFF2-40B4-BE49-F238E27FC236}">
                        <a16:creationId xmlns:a16="http://schemas.microsoft.com/office/drawing/2014/main" id="{AF06F23F-A7EE-4935-B306-0FF774D85D29}"/>
                      </a:ext>
                    </a:extLst>
                  </p:cNvPr>
                  <p:cNvSpPr>
                    <a:spLocks noChangeAspect="1"/>
                  </p:cNvSpPr>
                  <p:nvPr/>
                </p:nvSpPr>
                <p:spPr>
                  <a:xfrm>
                    <a:off x="3698827" y="3046335"/>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0" name="Oval 19">
                    <a:extLst>
                      <a:ext uri="{FF2B5EF4-FFF2-40B4-BE49-F238E27FC236}">
                        <a16:creationId xmlns:a16="http://schemas.microsoft.com/office/drawing/2014/main" id="{A11BE91F-34C7-4A4E-A1A5-27067EF92B24}"/>
                      </a:ext>
                    </a:extLst>
                  </p:cNvPr>
                  <p:cNvSpPr>
                    <a:spLocks noChangeAspect="1"/>
                  </p:cNvSpPr>
                  <p:nvPr/>
                </p:nvSpPr>
                <p:spPr>
                  <a:xfrm>
                    <a:off x="2883487" y="2718939"/>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1" name="Oval 20">
                    <a:extLst>
                      <a:ext uri="{FF2B5EF4-FFF2-40B4-BE49-F238E27FC236}">
                        <a16:creationId xmlns:a16="http://schemas.microsoft.com/office/drawing/2014/main" id="{EA2E5A76-B122-4FB5-A85B-17BBF18E6EE2}"/>
                      </a:ext>
                    </a:extLst>
                  </p:cNvPr>
                  <p:cNvSpPr>
                    <a:spLocks noChangeAspect="1"/>
                  </p:cNvSpPr>
                  <p:nvPr/>
                </p:nvSpPr>
                <p:spPr>
                  <a:xfrm>
                    <a:off x="2464387" y="2314710"/>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2" name="Oval 21">
                    <a:extLst>
                      <a:ext uri="{FF2B5EF4-FFF2-40B4-BE49-F238E27FC236}">
                        <a16:creationId xmlns:a16="http://schemas.microsoft.com/office/drawing/2014/main" id="{7B02B3EF-84CB-49E3-A6EF-5D1B780D33BB}"/>
                      </a:ext>
                    </a:extLst>
                  </p:cNvPr>
                  <p:cNvSpPr>
                    <a:spLocks noChangeAspect="1"/>
                  </p:cNvSpPr>
                  <p:nvPr/>
                </p:nvSpPr>
                <p:spPr>
                  <a:xfrm>
                    <a:off x="2104654" y="240813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3" name="Oval 22">
                    <a:extLst>
                      <a:ext uri="{FF2B5EF4-FFF2-40B4-BE49-F238E27FC236}">
                        <a16:creationId xmlns:a16="http://schemas.microsoft.com/office/drawing/2014/main" id="{C20E2469-D3D6-4983-9631-5C1E2B057BFD}"/>
                      </a:ext>
                    </a:extLst>
                  </p:cNvPr>
                  <p:cNvSpPr>
                    <a:spLocks noChangeAspect="1"/>
                  </p:cNvSpPr>
                  <p:nvPr/>
                </p:nvSpPr>
                <p:spPr>
                  <a:xfrm>
                    <a:off x="1848309" y="201673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4" name="Oval 23">
                    <a:extLst>
                      <a:ext uri="{FF2B5EF4-FFF2-40B4-BE49-F238E27FC236}">
                        <a16:creationId xmlns:a16="http://schemas.microsoft.com/office/drawing/2014/main" id="{27D17257-DC5B-454B-BDE7-D24D7424F409}"/>
                      </a:ext>
                    </a:extLst>
                  </p:cNvPr>
                  <p:cNvSpPr>
                    <a:spLocks noChangeAspect="1"/>
                  </p:cNvSpPr>
                  <p:nvPr/>
                </p:nvSpPr>
                <p:spPr>
                  <a:xfrm>
                    <a:off x="1724286" y="1876122"/>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5" name="Oval 24">
                    <a:extLst>
                      <a:ext uri="{FF2B5EF4-FFF2-40B4-BE49-F238E27FC236}">
                        <a16:creationId xmlns:a16="http://schemas.microsoft.com/office/drawing/2014/main" id="{462D92F4-AA3B-4C9E-90EB-38DEDC4D043A}"/>
                      </a:ext>
                    </a:extLst>
                  </p:cNvPr>
                  <p:cNvSpPr>
                    <a:spLocks noChangeAspect="1"/>
                  </p:cNvSpPr>
                  <p:nvPr/>
                </p:nvSpPr>
                <p:spPr>
                  <a:xfrm>
                    <a:off x="5159305" y="4276568"/>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6" name="Oval 25">
                    <a:extLst>
                      <a:ext uri="{FF2B5EF4-FFF2-40B4-BE49-F238E27FC236}">
                        <a16:creationId xmlns:a16="http://schemas.microsoft.com/office/drawing/2014/main" id="{F7F824C4-36DB-4D98-A3D3-51C962AA9F02}"/>
                      </a:ext>
                    </a:extLst>
                  </p:cNvPr>
                  <p:cNvSpPr>
                    <a:spLocks noChangeAspect="1"/>
                  </p:cNvSpPr>
                  <p:nvPr/>
                </p:nvSpPr>
                <p:spPr>
                  <a:xfrm>
                    <a:off x="3485467" y="360020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7" name="Oval 26">
                    <a:extLst>
                      <a:ext uri="{FF2B5EF4-FFF2-40B4-BE49-F238E27FC236}">
                        <a16:creationId xmlns:a16="http://schemas.microsoft.com/office/drawing/2014/main" id="{684A3781-8C9B-436D-BEBC-3FCE20A2EDCA}"/>
                      </a:ext>
                    </a:extLst>
                  </p:cNvPr>
                  <p:cNvSpPr>
                    <a:spLocks noChangeAspect="1"/>
                  </p:cNvSpPr>
                  <p:nvPr/>
                </p:nvSpPr>
                <p:spPr>
                  <a:xfrm>
                    <a:off x="4425197" y="3600204"/>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8" name="Oval 27">
                    <a:extLst>
                      <a:ext uri="{FF2B5EF4-FFF2-40B4-BE49-F238E27FC236}">
                        <a16:creationId xmlns:a16="http://schemas.microsoft.com/office/drawing/2014/main" id="{A34A9EE2-C0A6-4EB1-9AF8-25A11A8DA6F9}"/>
                      </a:ext>
                    </a:extLst>
                  </p:cNvPr>
                  <p:cNvSpPr>
                    <a:spLocks noChangeAspect="1"/>
                  </p:cNvSpPr>
                  <p:nvPr/>
                </p:nvSpPr>
                <p:spPr>
                  <a:xfrm>
                    <a:off x="3297596" y="2193806"/>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29" name="Oval 28">
                    <a:extLst>
                      <a:ext uri="{FF2B5EF4-FFF2-40B4-BE49-F238E27FC236}">
                        <a16:creationId xmlns:a16="http://schemas.microsoft.com/office/drawing/2014/main" id="{E484513F-0604-4D44-BF20-53D9FF83DC02}"/>
                      </a:ext>
                    </a:extLst>
                  </p:cNvPr>
                  <p:cNvSpPr>
                    <a:spLocks noChangeAspect="1"/>
                  </p:cNvSpPr>
                  <p:nvPr/>
                </p:nvSpPr>
                <p:spPr>
                  <a:xfrm>
                    <a:off x="6018768" y="2510551"/>
                    <a:ext cx="102418" cy="102420"/>
                  </a:xfrm>
                  <a:prstGeom prst="ellipse">
                    <a:avLst/>
                  </a:prstGeom>
                  <a:solidFill>
                    <a:srgbClr val="01A1DD"/>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grpSp>
            <p:cxnSp>
              <p:nvCxnSpPr>
                <p:cNvPr id="6" name="Straight Connector 5">
                  <a:extLst>
                    <a:ext uri="{FF2B5EF4-FFF2-40B4-BE49-F238E27FC236}">
                      <a16:creationId xmlns:a16="http://schemas.microsoft.com/office/drawing/2014/main" id="{AF69B368-A5B1-418A-A0F2-80F5B26E32CE}"/>
                    </a:ext>
                  </a:extLst>
                </p:cNvPr>
                <p:cNvCxnSpPr>
                  <a:cxnSpLocks/>
                </p:cNvCxnSpPr>
                <p:nvPr/>
              </p:nvCxnSpPr>
              <p:spPr>
                <a:xfrm flipH="1" flipV="1">
                  <a:off x="1950727" y="2193806"/>
                  <a:ext cx="4829137" cy="2082762"/>
                </a:xfrm>
                <a:prstGeom prst="line">
                  <a:avLst/>
                </a:prstGeom>
                <a:ln w="28575">
                  <a:solidFill>
                    <a:srgbClr val="C00000"/>
                  </a:solidFill>
                </a:ln>
                <a:effectLst/>
              </p:spPr>
              <p:style>
                <a:lnRef idx="2">
                  <a:schemeClr val="accent1"/>
                </a:lnRef>
                <a:fillRef idx="0">
                  <a:schemeClr val="accent1"/>
                </a:fillRef>
                <a:effectRef idx="1">
                  <a:schemeClr val="accent1"/>
                </a:effectRef>
                <a:fontRef idx="minor">
                  <a:schemeClr val="tx1"/>
                </a:fontRef>
              </p:style>
            </p:cxnSp>
          </p:grpSp>
          <p:sp>
            <p:nvSpPr>
              <p:cNvPr id="30" name="Multiplication Sign 29">
                <a:extLst>
                  <a:ext uri="{FF2B5EF4-FFF2-40B4-BE49-F238E27FC236}">
                    <a16:creationId xmlns:a16="http://schemas.microsoft.com/office/drawing/2014/main" id="{B60B2239-0D61-4C02-AB93-7DEAFC48356C}"/>
                  </a:ext>
                </a:extLst>
              </p:cNvPr>
              <p:cNvSpPr>
                <a:spLocks noChangeAspect="1"/>
              </p:cNvSpPr>
              <p:nvPr/>
            </p:nvSpPr>
            <p:spPr>
              <a:xfrm>
                <a:off x="4036464" y="3037588"/>
                <a:ext cx="310101" cy="274320"/>
              </a:xfrm>
              <a:prstGeom prst="mathMultiply">
                <a:avLst/>
              </a:prstGeom>
              <a:solidFill>
                <a:srgbClr val="00B050"/>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31" name="Line 167">
                <a:extLst>
                  <a:ext uri="{FF2B5EF4-FFF2-40B4-BE49-F238E27FC236}">
                    <a16:creationId xmlns:a16="http://schemas.microsoft.com/office/drawing/2014/main" id="{57394FE3-E10A-412F-9A70-2004C0A1A1EC}"/>
                  </a:ext>
                </a:extLst>
              </p:cNvPr>
              <p:cNvSpPr>
                <a:spLocks noChangeShapeType="1"/>
              </p:cNvSpPr>
              <p:nvPr/>
            </p:nvSpPr>
            <p:spPr bwMode="auto">
              <a:xfrm rot="5400000" flipH="1" flipV="1">
                <a:off x="4228629" y="2611160"/>
                <a:ext cx="433761" cy="419093"/>
              </a:xfrm>
              <a:prstGeom prst="line">
                <a:avLst/>
              </a:prstGeom>
              <a:noFill/>
              <a:ln w="19050">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Rounded Rectangle 149">
                <a:extLst>
                  <a:ext uri="{FF2B5EF4-FFF2-40B4-BE49-F238E27FC236}">
                    <a16:creationId xmlns:a16="http://schemas.microsoft.com/office/drawing/2014/main" id="{1E1AC92B-6556-4067-93C7-95FC77029CC5}"/>
                  </a:ext>
                </a:extLst>
              </p:cNvPr>
              <p:cNvSpPr/>
              <p:nvPr/>
            </p:nvSpPr>
            <p:spPr>
              <a:xfrm>
                <a:off x="4235963" y="2329187"/>
                <a:ext cx="1476375"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lvl="0" algn="ctr" defTabSz="914400">
                  <a:defRPr/>
                </a:pPr>
                <a:r>
                  <a:rPr lang="en-US" sz="1300" b="1" kern="0" dirty="0">
                    <a:solidFill>
                      <a:srgbClr val="000000"/>
                    </a:solidFill>
                    <a:latin typeface="Calibri"/>
                    <a:cs typeface="Calibri"/>
                  </a:rPr>
                  <a:t>Predicted value</a:t>
                </a:r>
              </a:p>
            </p:txBody>
          </p:sp>
          <p:cxnSp>
            <p:nvCxnSpPr>
              <p:cNvPr id="34" name="Straight Connector 33">
                <a:extLst>
                  <a:ext uri="{FF2B5EF4-FFF2-40B4-BE49-F238E27FC236}">
                    <a16:creationId xmlns:a16="http://schemas.microsoft.com/office/drawing/2014/main" id="{90BDF001-F781-4ED0-B7F1-6CE620EF2949}"/>
                  </a:ext>
                </a:extLst>
              </p:cNvPr>
              <p:cNvCxnSpPr>
                <a:cxnSpLocks/>
              </p:cNvCxnSpPr>
              <p:nvPr/>
            </p:nvCxnSpPr>
            <p:spPr>
              <a:xfrm flipH="1" flipV="1">
                <a:off x="1709471" y="3185159"/>
                <a:ext cx="2392629" cy="0"/>
              </a:xfrm>
              <a:prstGeom prst="line">
                <a:avLst/>
              </a:prstGeom>
              <a:ln w="1905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203EDBB-DED0-4B49-B57F-0B66E10E8E12}"/>
                  </a:ext>
                </a:extLst>
              </p:cNvPr>
              <p:cNvCxnSpPr>
                <a:cxnSpLocks/>
              </p:cNvCxnSpPr>
              <p:nvPr/>
            </p:nvCxnSpPr>
            <p:spPr>
              <a:xfrm flipH="1">
                <a:off x="4185764" y="3260698"/>
                <a:ext cx="0" cy="2125611"/>
              </a:xfrm>
              <a:prstGeom prst="line">
                <a:avLst/>
              </a:prstGeom>
              <a:ln w="1905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36" name="TextBox 35">
              <a:extLst>
                <a:ext uri="{FF2B5EF4-FFF2-40B4-BE49-F238E27FC236}">
                  <a16:creationId xmlns:a16="http://schemas.microsoft.com/office/drawing/2014/main" id="{F270F14E-D100-46CA-9460-94D8E4C97754}"/>
                </a:ext>
              </a:extLst>
            </p:cNvPr>
            <p:cNvSpPr txBox="1"/>
            <p:nvPr/>
          </p:nvSpPr>
          <p:spPr>
            <a:xfrm>
              <a:off x="3594503" y="5671598"/>
              <a:ext cx="1600759" cy="461665"/>
            </a:xfrm>
            <a:prstGeom prst="rect">
              <a:avLst/>
            </a:prstGeom>
            <a:noFill/>
          </p:spPr>
          <p:txBody>
            <a:bodyPr wrap="none" rtlCol="0">
              <a:spAutoFit/>
            </a:bodyPr>
            <a:lstStyle/>
            <a:p>
              <a:r>
                <a:rPr lang="en-US" sz="2400" dirty="0"/>
                <a:t>Mileage (K)</a:t>
              </a:r>
            </a:p>
          </p:txBody>
        </p:sp>
        <p:sp>
          <p:nvSpPr>
            <p:cNvPr id="37" name="TextBox 36">
              <a:extLst>
                <a:ext uri="{FF2B5EF4-FFF2-40B4-BE49-F238E27FC236}">
                  <a16:creationId xmlns:a16="http://schemas.microsoft.com/office/drawing/2014/main" id="{C4373446-4C25-4859-A447-13A0EDCD94DF}"/>
                </a:ext>
              </a:extLst>
            </p:cNvPr>
            <p:cNvSpPr txBox="1"/>
            <p:nvPr/>
          </p:nvSpPr>
          <p:spPr>
            <a:xfrm rot="16200000">
              <a:off x="278698" y="3358942"/>
              <a:ext cx="1446743" cy="461665"/>
            </a:xfrm>
            <a:prstGeom prst="rect">
              <a:avLst/>
            </a:prstGeom>
            <a:noFill/>
          </p:spPr>
          <p:txBody>
            <a:bodyPr wrap="none" rtlCol="0">
              <a:spAutoFit/>
            </a:bodyPr>
            <a:lstStyle/>
            <a:p>
              <a:r>
                <a:rPr lang="en-US" sz="2400" dirty="0"/>
                <a:t>Value ($K)</a:t>
              </a:r>
            </a:p>
          </p:txBody>
        </p:sp>
      </p:grpSp>
      <p:sp>
        <p:nvSpPr>
          <p:cNvPr id="38" name="Rectangle: Rounded Corners 37">
            <a:extLst>
              <a:ext uri="{FF2B5EF4-FFF2-40B4-BE49-F238E27FC236}">
                <a16:creationId xmlns:a16="http://schemas.microsoft.com/office/drawing/2014/main" id="{BE257C93-F959-4479-92A4-E0686CB73B94}"/>
              </a:ext>
            </a:extLst>
          </p:cNvPr>
          <p:cNvSpPr/>
          <p:nvPr/>
        </p:nvSpPr>
        <p:spPr>
          <a:xfrm>
            <a:off x="1812397" y="1146778"/>
            <a:ext cx="5443933" cy="692301"/>
          </a:xfrm>
          <a:prstGeom prst="roundRect">
            <a:avLst>
              <a:gd name="adj" fmla="val 6571"/>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09C300A-2C06-45DB-81E1-87EC1265B09B}"/>
                  </a:ext>
                </a:extLst>
              </p:cNvPr>
              <p:cNvSpPr txBox="1"/>
              <p:nvPr/>
            </p:nvSpPr>
            <p:spPr>
              <a:xfrm>
                <a:off x="2805868" y="1337507"/>
                <a:ext cx="36251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𝑦</m:t>
                      </m:r>
                      <m:r>
                        <a:rPr lang="en-US" i="1">
                          <a:solidFill>
                            <a:schemeClr val="bg1"/>
                          </a:solidFill>
                          <a:latin typeface="Cambria Math" panose="02040503050406030204" pitchFamily="18" charset="0"/>
                        </a:rPr>
                        <m:t>=(−0.116)100+46.342=34.74</m:t>
                      </m:r>
                    </m:oMath>
                  </m:oMathPara>
                </a14:m>
                <a:endParaRPr dirty="0"/>
              </a:p>
            </p:txBody>
          </p:sp>
        </mc:Choice>
        <mc:Fallback xmlns="">
          <p:sp>
            <p:nvSpPr>
              <p:cNvPr id="39" name="TextBox 38">
                <a:extLst>
                  <a:ext uri="{FF2B5EF4-FFF2-40B4-BE49-F238E27FC236}">
                    <a16:creationId xmlns:a16="http://schemas.microsoft.com/office/drawing/2014/main" id="{709C300A-2C06-45DB-81E1-87EC1265B09B}"/>
                  </a:ext>
                </a:extLst>
              </p:cNvPr>
              <p:cNvSpPr txBox="1">
                <a:spLocks noRot="1" noChangeAspect="1" noMove="1" noResize="1" noEditPoints="1" noAdjustHandles="1" noChangeArrowheads="1" noChangeShapeType="1" noTextEdit="1"/>
              </p:cNvSpPr>
              <p:nvPr/>
            </p:nvSpPr>
            <p:spPr>
              <a:xfrm>
                <a:off x="2805868" y="1337507"/>
                <a:ext cx="3625160" cy="276999"/>
              </a:xfrm>
              <a:prstGeom prst="rect">
                <a:avLst/>
              </a:prstGeom>
              <a:blipFill>
                <a:blip r:embed="rId2"/>
                <a:stretch>
                  <a:fillRect l="-1176" t="-30435" r="-4202" b="-47826"/>
                </a:stretch>
              </a:blipFill>
            </p:spPr>
            <p:txBody>
              <a:bodyPr/>
              <a:lstStyle/>
              <a:p>
                <a:r>
                  <a:rPr lang="en-US">
                    <a:noFill/>
                  </a:rPr>
                  <a:t> </a:t>
                </a:r>
              </a:p>
            </p:txBody>
          </p:sp>
        </mc:Fallback>
      </mc:AlternateContent>
    </p:spTree>
    <p:extLst>
      <p:ext uri="{BB962C8B-B14F-4D97-AF65-F5344CB8AC3E}">
        <p14:creationId xmlns:p14="http://schemas.microsoft.com/office/powerpoint/2010/main" val="2021923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176FE6-7E11-42C1-838A-54442E336760}"/>
              </a:ext>
            </a:extLst>
          </p:cNvPr>
          <p:cNvSpPr>
            <a:spLocks noGrp="1"/>
          </p:cNvSpPr>
          <p:nvPr>
            <p:ph type="sldNum" sz="quarter" idx="12"/>
          </p:nvPr>
        </p:nvSpPr>
        <p:spPr/>
        <p:txBody>
          <a:bodyPr/>
          <a:lstStyle/>
          <a:p>
            <a:fld id="{A8160BDD-7155-D744-B749-9730458604AD}" type="slidenum">
              <a:rPr lang="en-US" smtClean="0"/>
              <a:t>8</a:t>
            </a:fld>
            <a:endParaRPr lang="en-US" dirty="0"/>
          </a:p>
        </p:txBody>
      </p:sp>
      <p:sp>
        <p:nvSpPr>
          <p:cNvPr id="4" name="Content Placeholder 3">
            <a:extLst>
              <a:ext uri="{FF2B5EF4-FFF2-40B4-BE49-F238E27FC236}">
                <a16:creationId xmlns:a16="http://schemas.microsoft.com/office/drawing/2014/main" id="{2C08A21E-1665-4AAD-A821-05DB8E49866D}"/>
              </a:ext>
            </a:extLst>
          </p:cNvPr>
          <p:cNvSpPr>
            <a:spLocks noGrp="1"/>
          </p:cNvSpPr>
          <p:nvPr>
            <p:ph idx="1"/>
          </p:nvPr>
        </p:nvSpPr>
        <p:spPr/>
        <p:txBody>
          <a:bodyPr/>
          <a:lstStyle/>
          <a:p>
            <a:r>
              <a:rPr lang="en-US" dirty="0"/>
              <a:t>Linear equation:</a:t>
            </a:r>
          </a:p>
          <a:p>
            <a:pPr lvl="1"/>
            <a:r>
              <a:rPr lang="en-US" dirty="0"/>
              <a:t>Provides a simple approach to make predictions based on a dataset.</a:t>
            </a:r>
          </a:p>
          <a:p>
            <a:pPr lvl="1"/>
            <a:r>
              <a:rPr lang="en-US" dirty="0"/>
              <a:t>Is not as powerful as other ways of applying linear regression to machine learning.</a:t>
            </a:r>
          </a:p>
          <a:p>
            <a:pPr lvl="1"/>
            <a:r>
              <a:rPr lang="en-US" dirty="0"/>
              <a:t>May not work well or as expected with data that cannot be fit linearly.</a:t>
            </a:r>
          </a:p>
          <a:p>
            <a:pPr lvl="1"/>
            <a:r>
              <a:rPr lang="en-US" dirty="0"/>
              <a:t>Fails to account for multiple predictors.</a:t>
            </a:r>
          </a:p>
          <a:p>
            <a:pPr lvl="2"/>
            <a:r>
              <a:rPr lang="en-US" dirty="0"/>
              <a:t>Example: Mileage is not the only factor that influences how much a car is worth. Other factors include the class of vehicle (e.g., sedan vs. tractor trailer), make, model, year of manufacture, year of sale, climate it's primarily driven in, who owned it, how well the previous owner treated it, and many more.</a:t>
            </a:r>
          </a:p>
          <a:p>
            <a:r>
              <a:rPr lang="en-US" dirty="0"/>
              <a:t>Machine learning tasks often necessitate somewhat more complex approaches to linear regression.</a:t>
            </a:r>
          </a:p>
        </p:txBody>
      </p:sp>
      <p:sp>
        <p:nvSpPr>
          <p:cNvPr id="2" name="Title 1">
            <a:extLst>
              <a:ext uri="{FF2B5EF4-FFF2-40B4-BE49-F238E27FC236}">
                <a16:creationId xmlns:a16="http://schemas.microsoft.com/office/drawing/2014/main" id="{7017E2DB-EA6F-41C7-944D-BE8C3A687E38}"/>
              </a:ext>
            </a:extLst>
          </p:cNvPr>
          <p:cNvSpPr>
            <a:spLocks noGrp="1"/>
          </p:cNvSpPr>
          <p:nvPr>
            <p:ph type="title"/>
          </p:nvPr>
        </p:nvSpPr>
        <p:spPr/>
        <p:txBody>
          <a:bodyPr/>
          <a:lstStyle/>
          <a:p>
            <a:r>
              <a:rPr lang="en-US" dirty="0"/>
              <a:t>Linear Equation Shortcomings</a:t>
            </a:r>
          </a:p>
        </p:txBody>
      </p:sp>
    </p:spTree>
    <p:extLst>
      <p:ext uri="{BB962C8B-B14F-4D97-AF65-F5344CB8AC3E}">
        <p14:creationId xmlns:p14="http://schemas.microsoft.com/office/powerpoint/2010/main" val="4233739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176FE6-7E11-42C1-838A-54442E336760}"/>
              </a:ext>
            </a:extLst>
          </p:cNvPr>
          <p:cNvSpPr>
            <a:spLocks noGrp="1"/>
          </p:cNvSpPr>
          <p:nvPr>
            <p:ph type="sldNum" sz="quarter" idx="12"/>
          </p:nvPr>
        </p:nvSpPr>
        <p:spPr/>
        <p:txBody>
          <a:bodyPr/>
          <a:lstStyle/>
          <a:p>
            <a:fld id="{A8160BDD-7155-D744-B749-9730458604AD}" type="slidenum">
              <a:rPr lang="en-US" smtClean="0"/>
              <a:t>9</a:t>
            </a:fld>
            <a:endParaRPr lang="en-US" dirty="0"/>
          </a:p>
        </p:txBody>
      </p:sp>
      <p:sp>
        <p:nvSpPr>
          <p:cNvPr id="2" name="Title 1">
            <a:extLst>
              <a:ext uri="{FF2B5EF4-FFF2-40B4-BE49-F238E27FC236}">
                <a16:creationId xmlns:a16="http://schemas.microsoft.com/office/drawing/2014/main" id="{7017E2DB-EA6F-41C7-944D-BE8C3A687E38}"/>
              </a:ext>
            </a:extLst>
          </p:cNvPr>
          <p:cNvSpPr>
            <a:spLocks noGrp="1"/>
          </p:cNvSpPr>
          <p:nvPr>
            <p:ph type="title"/>
          </p:nvPr>
        </p:nvSpPr>
        <p:spPr/>
        <p:txBody>
          <a:bodyPr/>
          <a:lstStyle/>
          <a:p>
            <a:r>
              <a:rPr lang="en-US" dirty="0"/>
              <a:t>Linear Regression in Machine Learning</a:t>
            </a:r>
          </a:p>
        </p:txBody>
      </p:sp>
      <p:sp>
        <p:nvSpPr>
          <p:cNvPr id="5" name="Content Placeholder 3">
            <a:extLst>
              <a:ext uri="{FF2B5EF4-FFF2-40B4-BE49-F238E27FC236}">
                <a16:creationId xmlns:a16="http://schemas.microsoft.com/office/drawing/2014/main" id="{598BB0A6-DE05-4724-91A2-CF4D52B6B076}"/>
              </a:ext>
            </a:extLst>
          </p:cNvPr>
          <p:cNvSpPr txBox="1">
            <a:spLocks/>
          </p:cNvSpPr>
          <p:nvPr/>
        </p:nvSpPr>
        <p:spPr>
          <a:xfrm>
            <a:off x="494034" y="3128915"/>
            <a:ext cx="8528522" cy="3180653"/>
          </a:xfrm>
          <a:prstGeom prst="rect">
            <a:avLst/>
          </a:prstGeom>
        </p:spPr>
        <p:txBody>
          <a:bodyPr vert="horz" lIns="91440" tIns="45720" rIns="91440" bIns="45720" rtlCol="0">
            <a:noAutofit/>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kern="1200" baseline="0">
                <a:solidFill>
                  <a:schemeClr val="tx1"/>
                </a:solidFill>
                <a:latin typeface="+mn-lt"/>
                <a:ea typeface="+mn-ea"/>
                <a:cs typeface="+mn-cs"/>
              </a:defRPr>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kern="1200" baseline="0">
                <a:solidFill>
                  <a:schemeClr val="tx1"/>
                </a:solidFill>
                <a:latin typeface="+mn-lt"/>
                <a:ea typeface="+mn-ea"/>
                <a:cs typeface="+mn-cs"/>
              </a:defRPr>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Linear regression algorithm</a:t>
            </a:r>
          </a:p>
          <a:p>
            <a:pPr lvl="1"/>
            <a:r>
              <a:rPr lang="en-US" dirty="0"/>
              <a:t>Finds the error or cost</a:t>
            </a:r>
          </a:p>
          <a:p>
            <a:pPr lvl="2"/>
            <a:r>
              <a:rPr lang="en-US" dirty="0"/>
              <a:t>The difference between the input training data and the predictive line fit that the model generates</a:t>
            </a:r>
          </a:p>
          <a:p>
            <a:r>
              <a:rPr lang="en-US" dirty="0"/>
              <a:t>Each feature and any permutations generated by the practitioner during the feature engineering will have a corresponding parameter </a:t>
            </a:r>
            <a:r>
              <a:rPr lang="en-US" i="1" dirty="0"/>
              <a:t>θi </a:t>
            </a:r>
            <a:r>
              <a:rPr lang="en-US" dirty="0"/>
              <a:t>that the model must solve for.</a:t>
            </a:r>
          </a:p>
        </p:txBody>
      </p:sp>
      <p:sp>
        <p:nvSpPr>
          <p:cNvPr id="6" name="Rectangle: Rounded Corners 5">
            <a:extLst>
              <a:ext uri="{FF2B5EF4-FFF2-40B4-BE49-F238E27FC236}">
                <a16:creationId xmlns:a16="http://schemas.microsoft.com/office/drawing/2014/main" id="{C6654413-9619-4AA6-BC83-E5203563169F}"/>
              </a:ext>
            </a:extLst>
          </p:cNvPr>
          <p:cNvSpPr/>
          <p:nvPr/>
        </p:nvSpPr>
        <p:spPr>
          <a:xfrm>
            <a:off x="562406" y="1215964"/>
            <a:ext cx="2133600" cy="1771651"/>
          </a:xfrm>
          <a:prstGeom prst="roundRect">
            <a:avLst>
              <a:gd name="adj" fmla="val 6571"/>
            </a:avLst>
          </a:prstGeom>
          <a:solidFill>
            <a:schemeClr val="tx1">
              <a:lumMod val="85000"/>
              <a:lumOff val="15000"/>
            </a:schemeClr>
          </a:solidFill>
          <a:ln w="28575" cap="flat" cmpd="sng" algn="ctr">
            <a:noFill/>
            <a:prstDash val="solid"/>
          </a:ln>
          <a:effectLst/>
        </p:spPr>
        <p:txBody>
          <a:bodyPr rtlCol="0" anchor="ctr"/>
          <a:lstStyle/>
          <a:p>
            <a:pPr algn="ctr" defTabSz="914400"/>
            <a:endParaRPr lang="en-US" sz="1100" b="1" kern="0" dirty="0">
              <a:solidFill>
                <a:srgbClr val="FF0000"/>
              </a:solidFill>
              <a:latin typeface="Arial"/>
            </a:endParaRPr>
          </a:p>
        </p:txBody>
      </p:sp>
      <p:sp>
        <p:nvSpPr>
          <p:cNvPr id="7" name="Text Box 307">
            <a:extLst>
              <a:ext uri="{FF2B5EF4-FFF2-40B4-BE49-F238E27FC236}">
                <a16:creationId xmlns:a16="http://schemas.microsoft.com/office/drawing/2014/main" id="{8330E0C4-C13A-4695-B966-B9426EE52151}"/>
              </a:ext>
            </a:extLst>
          </p:cNvPr>
          <p:cNvSpPr txBox="1">
            <a:spLocks noChangeArrowheads="1"/>
          </p:cNvSpPr>
          <p:nvPr/>
        </p:nvSpPr>
        <p:spPr bwMode="auto">
          <a:xfrm>
            <a:off x="2815583" y="1136062"/>
            <a:ext cx="6206973" cy="1992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914400" eaLnBrk="1" hangingPunct="1">
              <a:spcBef>
                <a:spcPct val="50000"/>
              </a:spcBef>
              <a:defRPr/>
            </a:pPr>
            <a:r>
              <a:rPr lang="en-US" sz="1300" b="1" kern="0" dirty="0">
                <a:solidFill>
                  <a:srgbClr val="000000"/>
                </a:solidFill>
                <a:latin typeface="Calibri"/>
                <a:cs typeface="Calibri"/>
              </a:rPr>
              <a:t>Linear regression</a:t>
            </a:r>
            <a:r>
              <a:rPr lang="en-US" sz="1300" kern="0" dirty="0">
                <a:solidFill>
                  <a:srgbClr val="000000"/>
                </a:solidFill>
                <a:latin typeface="Calibri"/>
                <a:cs typeface="Calibri"/>
              </a:rPr>
              <a:t>—Provides a basic linear model in machine learning.</a:t>
            </a:r>
          </a:p>
          <a:p>
            <a:pPr lvl="0" defTabSz="914400" eaLnBrk="1" hangingPunct="1">
              <a:spcBef>
                <a:spcPct val="50000"/>
              </a:spcBef>
              <a:defRPr/>
            </a:pPr>
            <a:r>
              <a:rPr lang="en-US" sz="1300" kern="0" dirty="0">
                <a:solidFill>
                  <a:srgbClr val="000000"/>
                </a:solidFill>
                <a:latin typeface="Calibri"/>
                <a:cs typeface="Calibri"/>
              </a:rPr>
              <a:t>Where:</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ŷ</a:t>
            </a:r>
            <a:r>
              <a:rPr lang="en-US" sz="1300" kern="0" dirty="0">
                <a:solidFill>
                  <a:srgbClr val="000000"/>
                </a:solidFill>
                <a:latin typeface="Calibri"/>
                <a:cs typeface="Calibri"/>
              </a:rPr>
              <a:t> is the variable you're trying to predict (the dependent variable).</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mbria Math" panose="02040503050406030204" pitchFamily="18" charset="0"/>
                <a:ea typeface="Cambria Math" panose="02040503050406030204" pitchFamily="18" charset="0"/>
                <a:cs typeface="Calibri"/>
              </a:rPr>
              <a:t>θ</a:t>
            </a:r>
            <a:r>
              <a:rPr lang="en-US" sz="1300" kern="0" baseline="-25000" dirty="0">
                <a:solidFill>
                  <a:srgbClr val="000000"/>
                </a:solidFill>
                <a:latin typeface="Cambria Math" panose="02040503050406030204" pitchFamily="18" charset="0"/>
                <a:ea typeface="Cambria Math" panose="02040503050406030204" pitchFamily="18" charset="0"/>
                <a:cs typeface="Calibri"/>
              </a:rPr>
              <a:t>0</a:t>
            </a:r>
            <a:r>
              <a:rPr lang="en-US" sz="1300" kern="0" dirty="0">
                <a:solidFill>
                  <a:srgbClr val="000000"/>
                </a:solidFill>
                <a:latin typeface="Calibri"/>
                <a:cs typeface="Calibri"/>
              </a:rPr>
              <a:t> is the intercept (equivalent to </a:t>
            </a:r>
            <a:r>
              <a:rPr lang="en-US" sz="1300" i="1" kern="0" dirty="0">
                <a:solidFill>
                  <a:srgbClr val="000000"/>
                </a:solidFill>
                <a:latin typeface="Calibri"/>
                <a:cs typeface="Calibri"/>
              </a:rPr>
              <a:t>b</a:t>
            </a:r>
            <a:r>
              <a:rPr lang="en-US" sz="1300" kern="0" dirty="0">
                <a:solidFill>
                  <a:srgbClr val="000000"/>
                </a:solidFill>
                <a:latin typeface="Calibri"/>
                <a:cs typeface="Calibri"/>
              </a:rPr>
              <a:t> in the linear equation).</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mbria Math" panose="02040503050406030204" pitchFamily="18" charset="0"/>
                <a:ea typeface="Cambria Math" panose="02040503050406030204" pitchFamily="18" charset="0"/>
                <a:cs typeface="Calibri"/>
              </a:rPr>
              <a:t>θ</a:t>
            </a:r>
            <a:r>
              <a:rPr lang="en-US" sz="1300" kern="0" baseline="-25000" dirty="0">
                <a:solidFill>
                  <a:srgbClr val="000000"/>
                </a:solidFill>
                <a:latin typeface="Cambria Math" panose="02040503050406030204" pitchFamily="18" charset="0"/>
                <a:ea typeface="Cambria Math" panose="02040503050406030204" pitchFamily="18" charset="0"/>
                <a:cs typeface="Calibri"/>
              </a:rPr>
              <a:t>1</a:t>
            </a:r>
            <a:r>
              <a:rPr lang="en-US" sz="1300" kern="0" dirty="0">
                <a:solidFill>
                  <a:srgbClr val="000000"/>
                </a:solidFill>
                <a:latin typeface="Calibri"/>
                <a:cs typeface="Calibri"/>
              </a:rPr>
              <a:t> is a model parameter (equivalent to </a:t>
            </a:r>
            <a:r>
              <a:rPr lang="en-US" sz="1300" i="1" kern="0" dirty="0">
                <a:solidFill>
                  <a:srgbClr val="000000"/>
                </a:solidFill>
                <a:latin typeface="Calibri"/>
                <a:cs typeface="Calibri"/>
              </a:rPr>
              <a:t>m</a:t>
            </a:r>
            <a:r>
              <a:rPr lang="en-US" sz="1300" kern="0" dirty="0">
                <a:solidFill>
                  <a:srgbClr val="000000"/>
                </a:solidFill>
                <a:latin typeface="Calibri"/>
                <a:cs typeface="Calibri"/>
              </a:rPr>
              <a:t> in the linear equation). </a:t>
            </a:r>
            <a:br>
              <a:rPr lang="en-US" sz="1300" kern="0" dirty="0">
                <a:solidFill>
                  <a:srgbClr val="000000"/>
                </a:solidFill>
                <a:latin typeface="Calibri"/>
                <a:cs typeface="Calibri"/>
              </a:rPr>
            </a:br>
            <a:r>
              <a:rPr lang="en-US" sz="1300" kern="0" dirty="0">
                <a:solidFill>
                  <a:srgbClr val="000000"/>
                </a:solidFill>
                <a:latin typeface="Calibri"/>
                <a:cs typeface="Calibri"/>
              </a:rPr>
              <a:t>A model parameter is an independent variable relevant to the problem, and is usually just a feature of the data set.</a:t>
            </a:r>
          </a:p>
          <a:p>
            <a:pPr marL="285750" lvl="0" indent="-285750" defTabSz="914400" eaLnBrk="1" hangingPunct="1">
              <a:buFont typeface="Arial" panose="020B0604020202020204" pitchFamily="34" charset="0"/>
              <a:buChar char="•"/>
              <a:defRPr/>
            </a:pPr>
            <a:r>
              <a:rPr lang="en-US" sz="1300" i="1" kern="0" dirty="0">
                <a:solidFill>
                  <a:srgbClr val="000000"/>
                </a:solidFill>
                <a:latin typeface="Calibri"/>
                <a:cs typeface="Calibri"/>
              </a:rPr>
              <a:t>x</a:t>
            </a:r>
            <a:r>
              <a:rPr lang="en-US" sz="1300" kern="0" dirty="0">
                <a:solidFill>
                  <a:srgbClr val="000000"/>
                </a:solidFill>
                <a:latin typeface="Calibri"/>
                <a:cs typeface="Calibri"/>
              </a:rPr>
              <a:t> is the independent variable of interest—the features you'd extract and pass into the model.</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C1AFD0D-1766-4051-88DD-B88BC4220076}"/>
                  </a:ext>
                </a:extLst>
              </p:cNvPr>
              <p:cNvSpPr txBox="1"/>
              <p:nvPr/>
            </p:nvSpPr>
            <p:spPr>
              <a:xfrm>
                <a:off x="846299" y="1344103"/>
                <a:ext cx="15658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bg1"/>
                              </a:solidFill>
                              <a:latin typeface="Cambria Math" panose="02040503050406030204" pitchFamily="18" charset="0"/>
                              <a:ea typeface="Cambria Math" panose="02040503050406030204" pitchFamily="18" charset="0"/>
                            </a:rPr>
                          </m:ctrlPr>
                        </m:accPr>
                        <m:e>
                          <m:r>
                            <a:rPr lang="en-US" b="0" i="1" smtClean="0">
                              <a:solidFill>
                                <a:schemeClr val="bg1"/>
                              </a:solidFill>
                              <a:latin typeface="Cambria Math" panose="02040503050406030204" pitchFamily="18" charset="0"/>
                              <a:ea typeface="Cambria Math" panose="02040503050406030204" pitchFamily="18" charset="0"/>
                            </a:rPr>
                            <m:t>𝑦</m:t>
                          </m:r>
                        </m:e>
                      </m:acc>
                      <m:r>
                        <a:rPr lang="cy-GB" b="0" i="1" smtClean="0">
                          <a:solidFill>
                            <a:schemeClr val="bg1"/>
                          </a:solidFill>
                          <a:latin typeface="Cambria Math" panose="02040503050406030204" pitchFamily="18" charset="0"/>
                          <a:ea typeface="Cambria Math" panose="02040503050406030204" pitchFamily="18" charset="0"/>
                        </a:rPr>
                        <m:t>=</m:t>
                      </m:r>
                      <m:sSub>
                        <m:sSubPr>
                          <m:ctrlPr>
                            <a:rPr lang="el-GR" b="0" i="1" smtClean="0">
                              <a:solidFill>
                                <a:schemeClr val="bg1"/>
                              </a:solidFill>
                              <a:latin typeface="Cambria Math" panose="02040503050406030204" pitchFamily="18" charset="0"/>
                              <a:ea typeface="Cambria Math" panose="02040503050406030204" pitchFamily="18" charset="0"/>
                            </a:rPr>
                          </m:ctrlPr>
                        </m:sSubPr>
                        <m:e>
                          <m:r>
                            <a:rPr lang="el-GR" i="1" smtClean="0">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0</m:t>
                          </m:r>
                        </m:sub>
                      </m:sSub>
                      <m:r>
                        <a:rPr lang="el-GR" b="0" i="1" smtClean="0">
                          <a:solidFill>
                            <a:schemeClr val="bg1"/>
                          </a:solidFill>
                          <a:latin typeface="Cambria Math" panose="02040503050406030204" pitchFamily="18" charset="0"/>
                          <a:ea typeface="Cambria Math" panose="02040503050406030204" pitchFamily="18" charset="0"/>
                        </a:rPr>
                        <m:t>+</m:t>
                      </m:r>
                      <m:sSub>
                        <m:sSubPr>
                          <m:ctrlPr>
                            <a:rPr lang="el-GR" i="1" smtClean="0">
                              <a:solidFill>
                                <a:schemeClr val="bg1"/>
                              </a:solidFill>
                              <a:latin typeface="Cambria Math" panose="02040503050406030204" pitchFamily="18" charset="0"/>
                              <a:ea typeface="Cambria Math" panose="02040503050406030204" pitchFamily="18" charset="0"/>
                            </a:rPr>
                          </m:ctrlPr>
                        </m:sSubPr>
                        <m:e>
                          <m:r>
                            <a:rPr lang="el-GR" i="1" smtClean="0">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1</m:t>
                          </m:r>
                        </m:sub>
                      </m:sSub>
                      <m:r>
                        <a:rPr lang="en-US"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𝑥</m:t>
                      </m:r>
                    </m:oMath>
                  </m:oMathPara>
                </a14:m>
                <a:endParaRPr lang="en-US" i="1" dirty="0">
                  <a:solidFill>
                    <a:schemeClr val="bg1"/>
                  </a:solidFill>
                </a:endParaRPr>
              </a:p>
            </p:txBody>
          </p:sp>
        </mc:Choice>
        <mc:Fallback xmlns="">
          <p:sp>
            <p:nvSpPr>
              <p:cNvPr id="12" name="TextBox 11">
                <a:extLst>
                  <a:ext uri="{FF2B5EF4-FFF2-40B4-BE49-F238E27FC236}">
                    <a16:creationId xmlns:a16="http://schemas.microsoft.com/office/drawing/2014/main" id="{4C1AFD0D-1766-4051-88DD-B88BC4220076}"/>
                  </a:ext>
                </a:extLst>
              </p:cNvPr>
              <p:cNvSpPr txBox="1">
                <a:spLocks noRot="1" noChangeAspect="1" noMove="1" noResize="1" noEditPoints="1" noAdjustHandles="1" noChangeArrowheads="1" noChangeShapeType="1" noTextEdit="1"/>
              </p:cNvSpPr>
              <p:nvPr/>
            </p:nvSpPr>
            <p:spPr>
              <a:xfrm>
                <a:off x="846299" y="1344103"/>
                <a:ext cx="1565813" cy="276999"/>
              </a:xfrm>
              <a:prstGeom prst="rect">
                <a:avLst/>
              </a:prstGeom>
              <a:blipFill>
                <a:blip r:embed="rId4"/>
                <a:stretch>
                  <a:fillRect l="-1556" t="-23913" b="-23913"/>
                </a:stretch>
              </a:blipFill>
            </p:spPr>
            <p:txBody>
              <a:bodyPr/>
              <a:lstStyle/>
              <a:p>
                <a:r>
                  <a:rPr lang="en-US">
                    <a:noFill/>
                  </a:rPr>
                  <a:t> </a:t>
                </a:r>
              </a:p>
            </p:txBody>
          </p:sp>
        </mc:Fallback>
      </mc:AlternateContent>
    </p:spTree>
    <p:extLst>
      <p:ext uri="{BB962C8B-B14F-4D97-AF65-F5344CB8AC3E}">
        <p14:creationId xmlns:p14="http://schemas.microsoft.com/office/powerpoint/2010/main" val="3571155988"/>
      </p:ext>
    </p:extLst>
  </p:cSld>
  <p:clrMapOvr>
    <a:masterClrMapping/>
  </p:clrMapOvr>
</p:sld>
</file>

<file path=ppt/theme/theme1.xml><?xml version="1.0" encoding="utf-8"?>
<a:theme xmlns:a="http://schemas.openxmlformats.org/drawingml/2006/main" name="CNX">
  <a:themeElements>
    <a:clrScheme name="CNX 1">
      <a:dk1>
        <a:srgbClr val="000000"/>
      </a:dk1>
      <a:lt1>
        <a:srgbClr val="FFFFFF"/>
      </a:lt1>
      <a:dk2>
        <a:srgbClr val="000000"/>
      </a:dk2>
      <a:lt2>
        <a:srgbClr val="FFFFFF"/>
      </a:lt2>
      <a:accent1>
        <a:srgbClr val="009DDC"/>
      </a:accent1>
      <a:accent2>
        <a:srgbClr val="1D76BB"/>
      </a:accent2>
      <a:accent3>
        <a:srgbClr val="F05323"/>
      </a:accent3>
      <a:accent4>
        <a:srgbClr val="1D3764"/>
      </a:accent4>
      <a:accent5>
        <a:srgbClr val="C1C5C9"/>
      </a:accent5>
      <a:accent6>
        <a:srgbClr val="009DDC"/>
      </a:accent6>
      <a:hlink>
        <a:srgbClr val="009DDC"/>
      </a:hlink>
      <a:folHlink>
        <a:srgbClr val="009DD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7" id="{28BAE127-A3FD-A04B-A586-7D7FEDE49638}" vid="{6F1373EB-6DC0-594B-9B1F-E3850451F6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CNX_OV_Template</Template>
  <TotalTime>1389</TotalTime>
  <Words>3414</Words>
  <Application>Microsoft Office PowerPoint</Application>
  <PresentationFormat>On-screen Show (4:3)</PresentationFormat>
  <Paragraphs>494</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Cambria Math</vt:lpstr>
      <vt:lpstr>Courier New</vt:lpstr>
      <vt:lpstr>CNX</vt:lpstr>
      <vt:lpstr>Building Linear Regression Models</vt:lpstr>
      <vt:lpstr>PowerPoint Presentation</vt:lpstr>
      <vt:lpstr>Linear Regression</vt:lpstr>
      <vt:lpstr>Linear Equation</vt:lpstr>
      <vt:lpstr>Linear Equation Data Example</vt:lpstr>
      <vt:lpstr>Straight Line Fit to Example Data (Slide 1 of 2)</vt:lpstr>
      <vt:lpstr>Straight Line Fit to Example Data (Slide 2 of 2)</vt:lpstr>
      <vt:lpstr>Linear Equation Shortcomings</vt:lpstr>
      <vt:lpstr>Linear Regression in Machine Learning</vt:lpstr>
      <vt:lpstr>Linear Regression in Machine Learning Example</vt:lpstr>
      <vt:lpstr>Matrices in Linear Regression</vt:lpstr>
      <vt:lpstr>Normal Equation</vt:lpstr>
      <vt:lpstr>Linear Model with Higher Order Fits (Slide 1 of 2)</vt:lpstr>
      <vt:lpstr>Linear Model with Higher Order Fits (Slide 2 of 2)</vt:lpstr>
      <vt:lpstr>Linear Model with Multiple Parameters</vt:lpstr>
      <vt:lpstr>Cost Function</vt:lpstr>
      <vt:lpstr>Mean Squared Error (MSE)</vt:lpstr>
      <vt:lpstr>Mean Absolute Error (MAE)</vt:lpstr>
      <vt:lpstr>Coefficient of Determination</vt:lpstr>
      <vt:lpstr>Normal Equation Shortcomings</vt:lpstr>
      <vt:lpstr>Build a Linear Regression Model</vt:lpstr>
      <vt:lpstr>Use Python for Linear Regression</vt:lpstr>
      <vt:lpstr>Activity: Building a Regression Model Using Linear Algebra</vt:lpstr>
      <vt:lpstr>Activity: (Optional) Building a Linear Regression Model to Predict Diabetes Progression</vt:lpstr>
      <vt:lpstr>PowerPoint Presentation</vt:lpstr>
      <vt:lpstr>Regularization Techniques</vt:lpstr>
      <vt:lpstr>Ridge Regression</vt:lpstr>
      <vt:lpstr>Lasso Regression</vt:lpstr>
      <vt:lpstr>Elastic Net Regression</vt:lpstr>
      <vt:lpstr>Build a Regularized Linear Regression Model</vt:lpstr>
      <vt:lpstr>Use Python for Regularized Linear Regression</vt:lpstr>
      <vt:lpstr>Activity: Building a Regularized Linear Regression Model</vt:lpstr>
      <vt:lpstr>PowerPoint Presentation</vt:lpstr>
      <vt:lpstr>Iterative Models</vt:lpstr>
      <vt:lpstr>Gradient Descent</vt:lpstr>
      <vt:lpstr>Global Minimum vs. Local Minima</vt:lpstr>
      <vt:lpstr>Small Learning Rate</vt:lpstr>
      <vt:lpstr>Large Learning Rate</vt:lpstr>
      <vt:lpstr>Gradient Descent Techniques</vt:lpstr>
      <vt:lpstr>Build an Iterative Linear Regression Model</vt:lpstr>
      <vt:lpstr>Use Python for Iterative Linear Regression</vt:lpstr>
      <vt:lpstr>Activity: Building an Iterative Linear Regression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Regression Model</dc:title>
  <dc:creator>Brian Wilson</dc:creator>
  <cp:lastModifiedBy>Jason Nufryk</cp:lastModifiedBy>
  <cp:revision>103</cp:revision>
  <dcterms:created xsi:type="dcterms:W3CDTF">2019-10-24T16:25:35Z</dcterms:created>
  <dcterms:modified xsi:type="dcterms:W3CDTF">2020-07-26T20:33:33Z</dcterms:modified>
</cp:coreProperties>
</file>